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63" r:id="rId11"/>
    <p:sldId id="264" r:id="rId12"/>
  </p:sldIdLst>
  <p:sldSz cx="6858000" cy="9906000" type="A4"/>
  <p:notesSz cx="6888163" cy="100187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C4A"/>
    <a:srgbClr val="FFAFB1"/>
    <a:srgbClr val="FF7C80"/>
    <a:srgbClr val="CDC808"/>
    <a:srgbClr val="ABF880"/>
    <a:srgbClr val="FF7D7D"/>
    <a:srgbClr val="FF5050"/>
    <a:srgbClr val="FFFF79"/>
    <a:srgbClr val="FFFF00"/>
    <a:srgbClr val="E2B0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2597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84871" cy="502676"/>
          </a:xfrm>
          <a:prstGeom prst="rect">
            <a:avLst/>
          </a:prstGeom>
        </p:spPr>
        <p:txBody>
          <a:bodyPr vert="horz" lIns="96596" tIns="48298" rIns="96596" bIns="4829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700" y="0"/>
            <a:ext cx="2984871" cy="502676"/>
          </a:xfrm>
          <a:prstGeom prst="rect">
            <a:avLst/>
          </a:prstGeom>
        </p:spPr>
        <p:txBody>
          <a:bodyPr vert="horz" lIns="96596" tIns="48298" rIns="96596" bIns="48298" rtlCol="0"/>
          <a:lstStyle>
            <a:lvl1pPr algn="r">
              <a:defRPr sz="1300"/>
            </a:lvl1pPr>
          </a:lstStyle>
          <a:p>
            <a:fld id="{07E0CE1B-A87E-4D00-8BAF-2FC33158B132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3300" y="1252538"/>
            <a:ext cx="23415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96" tIns="48298" rIns="96596" bIns="4829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596" tIns="48298" rIns="96596" bIns="4829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516040"/>
            <a:ext cx="2984871" cy="502674"/>
          </a:xfrm>
          <a:prstGeom prst="rect">
            <a:avLst/>
          </a:prstGeom>
        </p:spPr>
        <p:txBody>
          <a:bodyPr vert="horz" lIns="96596" tIns="48298" rIns="96596" bIns="4829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700" y="9516040"/>
            <a:ext cx="2984871" cy="502674"/>
          </a:xfrm>
          <a:prstGeom prst="rect">
            <a:avLst/>
          </a:prstGeom>
        </p:spPr>
        <p:txBody>
          <a:bodyPr vert="horz" lIns="96596" tIns="48298" rIns="96596" bIns="48298" rtlCol="0" anchor="b"/>
          <a:lstStyle>
            <a:lvl1pPr algn="r">
              <a:defRPr sz="1300"/>
            </a:lvl1pPr>
          </a:lstStyle>
          <a:p>
            <a:fld id="{E4B97746-6AE9-4D44-8FD0-9D5D66D220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0657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36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218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1898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974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8171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882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4720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583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993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99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961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D0ECA-AEC8-4B17-B1AB-6760610D78A5}" type="datetimeFigureOut">
              <a:rPr kumimoji="1" lang="ja-JP" altLang="en-US" smtClean="0"/>
              <a:t>2023/11/2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ECEE5-75FC-4D73-A07B-2BBB30729E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9507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2.jpeg"/><Relationship Id="rId7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2.jpeg"/><Relationship Id="rId7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2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.jpeg"/><Relationship Id="rId7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.jpeg"/><Relationship Id="rId7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.jpeg"/><Relationship Id="rId7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018527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>
            <a:gsLst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0">
                <a:srgbClr val="99FF66"/>
              </a:gs>
              <a:gs pos="100000">
                <a:srgbClr val="99FF66"/>
              </a:gs>
            </a:gsLst>
            <a:lin ang="0" scaled="0"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414909" y="1260581"/>
            <a:ext cx="1207235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４月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453493"/>
              </p:ext>
            </p:extLst>
          </p:nvPr>
        </p:nvGraphicFramePr>
        <p:xfrm>
          <a:off x="591324" y="2169097"/>
          <a:ext cx="5600755" cy="31064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51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14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幼稚園春休み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４</a:t>
                      </a: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５</a:t>
                      </a: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６</a:t>
                      </a: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７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１０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１１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１２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１３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１４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１７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１８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２０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２１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２４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２５</a:t>
                      </a:r>
                      <a:endParaRPr kumimoji="1" lang="en-US" altLang="ja-JP" sz="1100" dirty="0"/>
                    </a:p>
                    <a:p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２７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２８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64123" y="187567"/>
            <a:ext cx="6516000" cy="9540000"/>
          </a:xfrm>
          <a:prstGeom prst="rect">
            <a:avLst/>
          </a:prstGeom>
          <a:noFill/>
          <a:ln w="381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872930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09903" y="7626729"/>
            <a:ext cx="4363596" cy="1877524"/>
            <a:chOff x="1240325" y="7369667"/>
            <a:chExt cx="4363596" cy="1877524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12657" y="7369667"/>
              <a:ext cx="3567194" cy="1057553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○保護者、お子さんとも来園前に検温してください。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○来園者表に名前と体温を記入してください。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  <a:p>
              <a:r>
                <a:rPr lang="ja-JP" altLang="en-US" sz="1050" dirty="0"/>
                <a:t>○保護者の方はマスクの着用をお願いします。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240325" y="8537242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576745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7524" y="8555726"/>
              <a:ext cx="667189" cy="667189"/>
            </a:xfrm>
            <a:prstGeom prst="rect">
              <a:avLst/>
            </a:prstGeom>
          </p:spPr>
        </p:pic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546375" y="3945426"/>
            <a:ext cx="546750" cy="567000"/>
            <a:chOff x="3156775" y="2410504"/>
            <a:chExt cx="729000" cy="756000"/>
          </a:xfrm>
        </p:grpSpPr>
        <p:sp>
          <p:nvSpPr>
            <p:cNvPr id="31" name="角丸四角形 30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2176533" y="3945426"/>
            <a:ext cx="546750" cy="567000"/>
            <a:chOff x="3156775" y="2410504"/>
            <a:chExt cx="729000" cy="756000"/>
          </a:xfrm>
        </p:grpSpPr>
        <p:sp>
          <p:nvSpPr>
            <p:cNvPr id="40" name="角丸四角形 3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549435" y="4649283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053924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2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935898" y="6053925"/>
            <a:ext cx="2470453" cy="139539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施設開放＋お楽しみ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1200695" y="6477256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011997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052727" y="6477256"/>
            <a:ext cx="2237236" cy="350841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052727" y="6867228"/>
            <a:ext cx="2237236" cy="504000"/>
          </a:xfrm>
          <a:prstGeom prst="rect">
            <a:avLst/>
          </a:prstGeom>
          <a:solidFill>
            <a:schemeClr val="bg1"/>
          </a:solidFill>
          <a:ln w="6350">
            <a:solidFill>
              <a:srgbClr val="FF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10:30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製作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203089" y="6479620"/>
            <a:ext cx="675000" cy="567000"/>
            <a:chOff x="5419017" y="2409271"/>
            <a:chExt cx="900000" cy="756000"/>
          </a:xfrm>
        </p:grpSpPr>
        <p:sp>
          <p:nvSpPr>
            <p:cNvPr id="5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463042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3" name="図 2">
            <a:extLst>
              <a:ext uri="{FF2B5EF4-FFF2-40B4-BE49-F238E27FC236}">
                <a16:creationId xmlns:a16="http://schemas.microsoft.com/office/drawing/2014/main" id="{D7BE204B-8EBA-406F-BB93-5056F456487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557" y="421917"/>
            <a:ext cx="864559" cy="74031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6388532-F383-451B-96FE-6A68E087B56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480" y="284534"/>
            <a:ext cx="738321" cy="860157"/>
          </a:xfrm>
          <a:prstGeom prst="rect">
            <a:avLst/>
          </a:prstGeom>
        </p:spPr>
      </p:pic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27858168-2C4A-4CF2-B8E9-1516AD80B281}"/>
              </a:ext>
            </a:extLst>
          </p:cNvPr>
          <p:cNvCxnSpPr/>
          <p:nvPr/>
        </p:nvCxnSpPr>
        <p:spPr>
          <a:xfrm>
            <a:off x="1506511" y="2752253"/>
            <a:ext cx="353626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図 12">
            <a:extLst>
              <a:ext uri="{FF2B5EF4-FFF2-40B4-BE49-F238E27FC236}">
                <a16:creationId xmlns:a16="http://schemas.microsoft.com/office/drawing/2014/main" id="{4FA6238A-FAB7-4C92-90A1-93F82371FF8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09" y="5502692"/>
            <a:ext cx="5961888" cy="256032"/>
          </a:xfrm>
          <a:prstGeom prst="rect">
            <a:avLst/>
          </a:prstGeom>
        </p:spPr>
      </p:pic>
      <p:sp>
        <p:nvSpPr>
          <p:cNvPr id="4" name="吹き出し: 角を丸めた四角形 3">
            <a:extLst>
              <a:ext uri="{FF2B5EF4-FFF2-40B4-BE49-F238E27FC236}">
                <a16:creationId xmlns:a16="http://schemas.microsoft.com/office/drawing/2014/main" id="{932F9D1F-551C-4B78-911A-3AC7BAD93AE6}"/>
              </a:ext>
            </a:extLst>
          </p:cNvPr>
          <p:cNvSpPr/>
          <p:nvPr/>
        </p:nvSpPr>
        <p:spPr>
          <a:xfrm>
            <a:off x="5111019" y="7661700"/>
            <a:ext cx="1467936" cy="709949"/>
          </a:xfrm>
          <a:prstGeom prst="wedgeRoundRectCallout">
            <a:avLst>
              <a:gd name="adj1" fmla="val -34797"/>
              <a:gd name="adj2" fmla="val -80700"/>
              <a:gd name="adj3" fmla="val 16667"/>
            </a:avLst>
          </a:prstGeom>
          <a:solidFill>
            <a:srgbClr val="E3FC4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7BD7B4B-3B79-462A-B80E-3DB8B8EFB2D5}"/>
              </a:ext>
            </a:extLst>
          </p:cNvPr>
          <p:cNvSpPr txBox="1"/>
          <p:nvPr/>
        </p:nvSpPr>
        <p:spPr>
          <a:xfrm>
            <a:off x="5111646" y="7718049"/>
            <a:ext cx="14679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/>
              <a:t>※</a:t>
            </a:r>
            <a:r>
              <a:rPr kumimoji="1" lang="ja-JP" altLang="en-US" sz="1100" dirty="0"/>
              <a:t>４月は</a:t>
            </a:r>
            <a:endParaRPr kumimoji="1" lang="en-US" altLang="ja-JP" sz="1100" dirty="0"/>
          </a:p>
          <a:p>
            <a:r>
              <a:rPr lang="ja-JP" altLang="en-US" sz="1100" dirty="0"/>
              <a:t>　にこにこクラブは</a:t>
            </a:r>
            <a:endParaRPr lang="en-US" altLang="ja-JP" sz="1100" dirty="0"/>
          </a:p>
          <a:p>
            <a:r>
              <a:rPr kumimoji="1" lang="ja-JP" altLang="en-US" sz="1100" dirty="0"/>
              <a:t>　ありません。</a:t>
            </a:r>
          </a:p>
        </p:txBody>
      </p:sp>
    </p:spTree>
    <p:extLst>
      <p:ext uri="{BB962C8B-B14F-4D97-AF65-F5344CB8AC3E}">
        <p14:creationId xmlns:p14="http://schemas.microsoft.com/office/powerpoint/2010/main" val="1035333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6E3C0E-BCB8-401B-AF08-6CED38E138BC}"/>
              </a:ext>
            </a:extLst>
          </p:cNvPr>
          <p:cNvSpPr/>
          <p:nvPr/>
        </p:nvSpPr>
        <p:spPr>
          <a:xfrm>
            <a:off x="1053192" y="283443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>
            <a:gsLst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0">
                <a:srgbClr val="ABF880"/>
              </a:gs>
              <a:gs pos="100000">
                <a:srgbClr val="ABF880"/>
              </a:gs>
            </a:gsLst>
            <a:lin ang="0" scaled="0"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5DEA6119-3C4D-4BE5-BBCC-B41D2AC31018}"/>
              </a:ext>
            </a:extLst>
          </p:cNvPr>
          <p:cNvSpPr/>
          <p:nvPr/>
        </p:nvSpPr>
        <p:spPr>
          <a:xfrm>
            <a:off x="384606" y="920293"/>
            <a:ext cx="1207235" cy="681847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２月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23BD7247-4A3F-4A67-B21D-71BF017286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410712"/>
              </p:ext>
            </p:extLst>
          </p:nvPr>
        </p:nvGraphicFramePr>
        <p:xfrm>
          <a:off x="259824" y="1678466"/>
          <a:ext cx="6230430" cy="47024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46086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246086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246086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246086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246086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8916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862657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</a:t>
                      </a: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862657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５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７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８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９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862657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１２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振替休日</a:t>
                      </a:r>
                    </a:p>
                    <a:p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１３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振替休業日</a:t>
                      </a: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１４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１５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１６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862657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２０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２１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２２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２３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天皇誕生日</a:t>
                      </a: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862657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２７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２８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２９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pic>
        <p:nvPicPr>
          <p:cNvPr id="12" name="図 11">
            <a:extLst>
              <a:ext uri="{FF2B5EF4-FFF2-40B4-BE49-F238E27FC236}">
                <a16:creationId xmlns:a16="http://schemas.microsoft.com/office/drawing/2014/main" id="{014467EB-E00C-4F80-B0E4-7BA408D1D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837" y="5842976"/>
            <a:ext cx="723148" cy="418012"/>
          </a:xfrm>
          <a:prstGeom prst="rect">
            <a:avLst/>
          </a:prstGeom>
        </p:spPr>
      </p:pic>
      <p:sp>
        <p:nvSpPr>
          <p:cNvPr id="20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699" y="6408596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21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935896" y="6408597"/>
            <a:ext cx="2470453" cy="139539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施設開放＋お楽しみ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</p:txBody>
      </p:sp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1E294FFC-7034-427C-B8A8-3281F44B8A6A}"/>
              </a:ext>
            </a:extLst>
          </p:cNvPr>
          <p:cNvSpPr/>
          <p:nvPr/>
        </p:nvSpPr>
        <p:spPr>
          <a:xfrm>
            <a:off x="164123" y="187567"/>
            <a:ext cx="6516000" cy="9540000"/>
          </a:xfrm>
          <a:prstGeom prst="rect">
            <a:avLst/>
          </a:prstGeom>
          <a:noFill/>
          <a:ln w="381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86E06ED1-3018-44C2-9921-CC330EB7FD87}"/>
              </a:ext>
            </a:extLst>
          </p:cNvPr>
          <p:cNvSpPr txBox="1"/>
          <p:nvPr/>
        </p:nvSpPr>
        <p:spPr>
          <a:xfrm>
            <a:off x="1817427" y="1039493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834288" y="4830263"/>
            <a:ext cx="546750" cy="567000"/>
            <a:chOff x="3156775" y="2410504"/>
            <a:chExt cx="729000" cy="756000"/>
          </a:xfrm>
        </p:grpSpPr>
        <p:sp>
          <p:nvSpPr>
            <p:cNvPr id="34" name="角丸四角形 33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36" name="グループ化 35"/>
          <p:cNvGrpSpPr/>
          <p:nvPr/>
        </p:nvGrpSpPr>
        <p:grpSpPr>
          <a:xfrm>
            <a:off x="5693755" y="5069209"/>
            <a:ext cx="675000" cy="567000"/>
            <a:chOff x="5591239" y="4576080"/>
            <a:chExt cx="675000" cy="567000"/>
          </a:xfrm>
        </p:grpSpPr>
        <p:sp>
          <p:nvSpPr>
            <p:cNvPr id="37" name="角丸四角形 36"/>
            <p:cNvSpPr/>
            <p:nvPr/>
          </p:nvSpPr>
          <p:spPr>
            <a:xfrm>
              <a:off x="5591239" y="4576080"/>
              <a:ext cx="675000" cy="567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8" name="図 3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0986" y="4592111"/>
              <a:ext cx="576555" cy="533847"/>
            </a:xfrm>
            <a:prstGeom prst="rect">
              <a:avLst/>
            </a:prstGeom>
          </p:spPr>
        </p:pic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3249629" y="4830263"/>
            <a:ext cx="546750" cy="567000"/>
            <a:chOff x="3156775" y="2410504"/>
            <a:chExt cx="729000" cy="756000"/>
          </a:xfrm>
        </p:grpSpPr>
        <p:sp>
          <p:nvSpPr>
            <p:cNvPr id="43" name="角丸四角形 42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4" name="図 4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795474" y="3965003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4517284" y="3103997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834288" y="3089301"/>
            <a:ext cx="546750" cy="567000"/>
            <a:chOff x="3156775" y="2410504"/>
            <a:chExt cx="729000" cy="756000"/>
          </a:xfrm>
        </p:grpSpPr>
        <p:sp>
          <p:nvSpPr>
            <p:cNvPr id="55" name="角丸四角形 54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6" name="図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795474" y="2233634"/>
            <a:ext cx="546750" cy="567000"/>
            <a:chOff x="3156775" y="2410504"/>
            <a:chExt cx="729000" cy="756000"/>
          </a:xfrm>
        </p:grpSpPr>
        <p:sp>
          <p:nvSpPr>
            <p:cNvPr id="58" name="角丸四角形 57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9" name="図 5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834288" y="5693510"/>
            <a:ext cx="546750" cy="567000"/>
            <a:chOff x="3156775" y="2410504"/>
            <a:chExt cx="729000" cy="756000"/>
          </a:xfrm>
        </p:grpSpPr>
        <p:sp>
          <p:nvSpPr>
            <p:cNvPr id="61" name="角丸四角形 60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2" name="図 6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27" name="メモ 7">
            <a:extLst>
              <a:ext uri="{FF2B5EF4-FFF2-40B4-BE49-F238E27FC236}">
                <a16:creationId xmlns:a16="http://schemas.microsoft.com/office/drawing/2014/main" id="{C49954C2-A12B-4FDE-8B8C-AB387FA15E76}"/>
              </a:ext>
            </a:extLst>
          </p:cNvPr>
          <p:cNvSpPr/>
          <p:nvPr/>
        </p:nvSpPr>
        <p:spPr>
          <a:xfrm>
            <a:off x="1711497" y="7925323"/>
            <a:ext cx="3770380" cy="709950"/>
          </a:xfrm>
          <a:prstGeom prst="foldedCorner">
            <a:avLst>
              <a:gd name="adj" fmla="val 0"/>
            </a:avLst>
          </a:prstGeom>
          <a:ln w="1905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1050" dirty="0"/>
              <a:t>○事前の予約は必要ありません。</a:t>
            </a:r>
            <a:endParaRPr lang="en-US" altLang="ja-JP" sz="1050" dirty="0"/>
          </a:p>
          <a:p>
            <a:r>
              <a:rPr lang="ja-JP" altLang="en-US" sz="1050" dirty="0"/>
              <a:t>○来園者表に名前を記入してください。</a:t>
            </a:r>
            <a:endParaRPr lang="en-US" altLang="ja-JP" sz="1050" dirty="0"/>
          </a:p>
          <a:p>
            <a:r>
              <a:rPr lang="ja-JP" altLang="en-US" sz="1050" dirty="0"/>
              <a:t>○親子とも室内履きをご持参ください。</a:t>
            </a:r>
            <a:endParaRPr lang="en-US" altLang="ja-JP" sz="1050" dirty="0"/>
          </a:p>
        </p:txBody>
      </p: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E1EF1B57-33BA-4156-9861-F47DE65ACD0F}"/>
              </a:ext>
            </a:extLst>
          </p:cNvPr>
          <p:cNvSpPr/>
          <p:nvPr/>
        </p:nvSpPr>
        <p:spPr>
          <a:xfrm>
            <a:off x="1361403" y="8789824"/>
            <a:ext cx="4363596" cy="709949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DED4441-47EA-47DA-9026-CFD5305A59C9}"/>
              </a:ext>
            </a:extLst>
          </p:cNvPr>
          <p:cNvSpPr txBox="1"/>
          <p:nvPr/>
        </p:nvSpPr>
        <p:spPr>
          <a:xfrm>
            <a:off x="1478958" y="8831016"/>
            <a:ext cx="3302433" cy="63094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>
              <a:tabLst>
                <a:tab pos="3586163" algn="l"/>
              </a:tabLst>
            </a:pPr>
            <a:r>
              <a:rPr lang="ja-JP" altLang="en-US" sz="1400" b="1" dirty="0"/>
              <a:t>文京区立湯島幼稚園</a:t>
            </a:r>
            <a:endParaRPr lang="en-US" altLang="ja-JP" sz="1400" b="1" dirty="0"/>
          </a:p>
          <a:p>
            <a:pPr algn="ctr">
              <a:tabLst>
                <a:tab pos="3586163" algn="l"/>
              </a:tabLst>
            </a:pPr>
            <a:r>
              <a:rPr lang="ja-JP" altLang="en-US" sz="1050" dirty="0"/>
              <a:t>文京区本郷３－１０－１８（湯島総合センター内）</a:t>
            </a:r>
            <a:endParaRPr lang="en-US" altLang="ja-JP" sz="1050" dirty="0"/>
          </a:p>
          <a:p>
            <a:pPr algn="ctr">
              <a:tabLst>
                <a:tab pos="3586163" algn="l"/>
              </a:tabLst>
            </a:pPr>
            <a:r>
              <a:rPr lang="ja-JP" altLang="en-US" sz="1050" dirty="0"/>
              <a:t>（０３）３８１４－９２４３</a:t>
            </a:r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8C562443-557E-4C74-B9D7-02488D6EA2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136" y="8813550"/>
            <a:ext cx="667189" cy="667189"/>
          </a:xfrm>
          <a:prstGeom prst="rect">
            <a:avLst/>
          </a:prstGeom>
        </p:spPr>
      </p:pic>
      <p:sp>
        <p:nvSpPr>
          <p:cNvPr id="51" name="正方形/長方形 50"/>
          <p:cNvSpPr/>
          <p:nvPr/>
        </p:nvSpPr>
        <p:spPr>
          <a:xfrm>
            <a:off x="1200693" y="6831928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1200693" y="7366669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4052725" y="6831928"/>
            <a:ext cx="2237236" cy="350841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63" name="正方形/長方形 62"/>
          <p:cNvSpPr/>
          <p:nvPr/>
        </p:nvSpPr>
        <p:spPr>
          <a:xfrm>
            <a:off x="4052725" y="7221900"/>
            <a:ext cx="2237236" cy="504000"/>
          </a:xfrm>
          <a:prstGeom prst="rect">
            <a:avLst/>
          </a:prstGeom>
          <a:solidFill>
            <a:schemeClr val="bg1"/>
          </a:solidFill>
          <a:ln w="6350">
            <a:solidFill>
              <a:srgbClr val="FF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10:30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製作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203087" y="6834292"/>
            <a:ext cx="675000" cy="567000"/>
            <a:chOff x="5419017" y="2409271"/>
            <a:chExt cx="900000" cy="756000"/>
          </a:xfrm>
        </p:grpSpPr>
        <p:sp>
          <p:nvSpPr>
            <p:cNvPr id="2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1" y="6817714"/>
            <a:ext cx="620435" cy="639642"/>
            <a:chOff x="3156775" y="2410504"/>
            <a:chExt cx="729000" cy="756000"/>
          </a:xfrm>
        </p:grpSpPr>
        <p:sp>
          <p:nvSpPr>
            <p:cNvPr id="22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4" name="図 3">
            <a:extLst>
              <a:ext uri="{FF2B5EF4-FFF2-40B4-BE49-F238E27FC236}">
                <a16:creationId xmlns:a16="http://schemas.microsoft.com/office/drawing/2014/main" id="{270516C8-0E44-40D2-A4A8-EB02E323B77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174" y="310055"/>
            <a:ext cx="601573" cy="90538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BA5D7A9-D5E4-4D77-B74D-3C00DC3721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65" y="337214"/>
            <a:ext cx="760282" cy="49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07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154327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>
            <a:gsLst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0">
                <a:srgbClr val="FFAFB1"/>
              </a:gs>
              <a:gs pos="100000">
                <a:srgbClr val="99FF66"/>
              </a:gs>
            </a:gsLst>
            <a:lin ang="0" scaled="0"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414909" y="1251527"/>
            <a:ext cx="1207235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３月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102546"/>
              </p:ext>
            </p:extLst>
          </p:nvPr>
        </p:nvGraphicFramePr>
        <p:xfrm>
          <a:off x="591324" y="2169097"/>
          <a:ext cx="5600755" cy="380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51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14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４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５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７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８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１１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１２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１３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１４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１５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１８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２０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春分の日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２１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２２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２５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幼稚園春休み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２７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２８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２９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64123" y="187567"/>
            <a:ext cx="6516000" cy="9385666"/>
          </a:xfrm>
          <a:prstGeom prst="rect">
            <a:avLst/>
          </a:prstGeom>
          <a:noFill/>
          <a:ln w="38100">
            <a:solidFill>
              <a:srgbClr val="CDC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872930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09903" y="7626730"/>
            <a:ext cx="4363596" cy="1677830"/>
            <a:chOff x="1240325" y="7369668"/>
            <a:chExt cx="4363596" cy="1677830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36933" y="7369668"/>
              <a:ext cx="3770380" cy="762040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240325" y="8337549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387562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8544" y="8366543"/>
              <a:ext cx="667189" cy="667189"/>
            </a:xfrm>
            <a:prstGeom prst="rect">
              <a:avLst/>
            </a:prstGeom>
          </p:spPr>
        </p:pic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0701" y="3961961"/>
            <a:ext cx="546750" cy="567000"/>
            <a:chOff x="3156775" y="2410504"/>
            <a:chExt cx="729000" cy="756000"/>
          </a:xfrm>
        </p:grpSpPr>
        <p:sp>
          <p:nvSpPr>
            <p:cNvPr id="31" name="角丸四角形 30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33" name="グループ化 32"/>
          <p:cNvGrpSpPr/>
          <p:nvPr/>
        </p:nvGrpSpPr>
        <p:grpSpPr>
          <a:xfrm>
            <a:off x="5456823" y="3254715"/>
            <a:ext cx="675000" cy="567000"/>
            <a:chOff x="5591239" y="4576080"/>
            <a:chExt cx="675000" cy="567000"/>
          </a:xfrm>
        </p:grpSpPr>
        <p:sp>
          <p:nvSpPr>
            <p:cNvPr id="34" name="角丸四角形 33"/>
            <p:cNvSpPr/>
            <p:nvPr/>
          </p:nvSpPr>
          <p:spPr>
            <a:xfrm>
              <a:off x="5591239" y="4576080"/>
              <a:ext cx="675000" cy="567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0986" y="4592111"/>
              <a:ext cx="576555" cy="533847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3297007" y="3961961"/>
            <a:ext cx="546750" cy="567000"/>
            <a:chOff x="3156775" y="2410504"/>
            <a:chExt cx="729000" cy="756000"/>
          </a:xfrm>
        </p:grpSpPr>
        <p:sp>
          <p:nvSpPr>
            <p:cNvPr id="40" name="角丸四角形 3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5394" y="3254715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520948" y="2548605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053924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2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935898" y="6053925"/>
            <a:ext cx="2470453" cy="139539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施設開放＋お楽しみ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1200695" y="6477256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011997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052727" y="6477256"/>
            <a:ext cx="2237236" cy="350841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052727" y="6867228"/>
            <a:ext cx="2237236" cy="504000"/>
          </a:xfrm>
          <a:prstGeom prst="rect">
            <a:avLst/>
          </a:prstGeom>
          <a:solidFill>
            <a:schemeClr val="bg1"/>
          </a:solidFill>
          <a:ln w="6350">
            <a:solidFill>
              <a:srgbClr val="FF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10:30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製作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203089" y="6479620"/>
            <a:ext cx="675000" cy="567000"/>
            <a:chOff x="5419017" y="2409271"/>
            <a:chExt cx="900000" cy="756000"/>
          </a:xfrm>
        </p:grpSpPr>
        <p:sp>
          <p:nvSpPr>
            <p:cNvPr id="5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463042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A07688CD-1C62-44C6-BCF9-112ADEBDAFE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71" y="332767"/>
            <a:ext cx="873812" cy="74199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31EC22F8-A807-472C-BDE3-507429196CA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930" y="2537512"/>
            <a:ext cx="673481" cy="614305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E9375A31-01FF-4DFC-866C-EDDD2B1824C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2609">
            <a:off x="5948631" y="481559"/>
            <a:ext cx="679704" cy="597408"/>
          </a:xfrm>
          <a:prstGeom prst="rect">
            <a:avLst/>
          </a:prstGeom>
        </p:spPr>
      </p:pic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D23D800-B8B7-484C-8EDB-79DDA9C29950}"/>
              </a:ext>
            </a:extLst>
          </p:cNvPr>
          <p:cNvCxnSpPr/>
          <p:nvPr/>
        </p:nvCxnSpPr>
        <p:spPr>
          <a:xfrm>
            <a:off x="1506511" y="5567881"/>
            <a:ext cx="462531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5943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018527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 flip="none" rotWithShape="1">
            <a:gsLst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0">
                <a:srgbClr val="FFCCFF"/>
              </a:gs>
              <a:gs pos="100000">
                <a:srgbClr val="FFCC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414909" y="1287741"/>
            <a:ext cx="1207235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５月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933697"/>
              </p:ext>
            </p:extLst>
          </p:nvPr>
        </p:nvGraphicFramePr>
        <p:xfrm>
          <a:off x="591324" y="2169097"/>
          <a:ext cx="5600755" cy="380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51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14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</a:t>
                      </a: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憲法記念日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４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みどりの日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５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こどもの日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８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９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１０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１１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１２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１５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１７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１８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２２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２３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２４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２５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２９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３０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３１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64123" y="187567"/>
            <a:ext cx="6516000" cy="9540000"/>
          </a:xfrm>
          <a:prstGeom prst="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872930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09903" y="7700305"/>
            <a:ext cx="4363596" cy="1803948"/>
            <a:chOff x="1240325" y="7443243"/>
            <a:chExt cx="4363596" cy="1803948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67355" y="7443243"/>
              <a:ext cx="3770380" cy="944261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○保護者、お子さんとも来園前に検温してください。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○来園者表に名前と体温を記入してください。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240325" y="8537242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576745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7524" y="8555726"/>
              <a:ext cx="667189" cy="667189"/>
            </a:xfrm>
            <a:prstGeom prst="rect">
              <a:avLst/>
            </a:prstGeom>
          </p:spPr>
        </p:pic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0701" y="3961961"/>
            <a:ext cx="546750" cy="567000"/>
            <a:chOff x="3156775" y="2410504"/>
            <a:chExt cx="729000" cy="756000"/>
          </a:xfrm>
        </p:grpSpPr>
        <p:sp>
          <p:nvSpPr>
            <p:cNvPr id="31" name="角丸四角形 30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33" name="グループ化 32"/>
          <p:cNvGrpSpPr/>
          <p:nvPr/>
        </p:nvGrpSpPr>
        <p:grpSpPr>
          <a:xfrm>
            <a:off x="960801" y="5352730"/>
            <a:ext cx="675000" cy="567000"/>
            <a:chOff x="5591239" y="4576080"/>
            <a:chExt cx="675000" cy="567000"/>
          </a:xfrm>
        </p:grpSpPr>
        <p:sp>
          <p:nvSpPr>
            <p:cNvPr id="34" name="角丸四角形 33"/>
            <p:cNvSpPr/>
            <p:nvPr/>
          </p:nvSpPr>
          <p:spPr>
            <a:xfrm>
              <a:off x="5591239" y="4576080"/>
              <a:ext cx="675000" cy="567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0986" y="4592111"/>
              <a:ext cx="576555" cy="533847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8793" y="4635992"/>
            <a:ext cx="546750" cy="567000"/>
            <a:chOff x="3156775" y="2410504"/>
            <a:chExt cx="729000" cy="756000"/>
          </a:xfrm>
        </p:grpSpPr>
        <p:sp>
          <p:nvSpPr>
            <p:cNvPr id="40" name="角丸四角形 3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5394" y="3254715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0701" y="2555927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053924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2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935898" y="6053925"/>
            <a:ext cx="2470453" cy="139539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施設開放＋お楽しみ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1200695" y="6477256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011997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052727" y="6477256"/>
            <a:ext cx="2237236" cy="350841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052727" y="6867228"/>
            <a:ext cx="2237236" cy="504000"/>
          </a:xfrm>
          <a:prstGeom prst="rect">
            <a:avLst/>
          </a:prstGeom>
          <a:solidFill>
            <a:schemeClr val="bg1"/>
          </a:solidFill>
          <a:ln w="6350">
            <a:solidFill>
              <a:srgbClr val="FF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10:30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製作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203089" y="6479620"/>
            <a:ext cx="675000" cy="567000"/>
            <a:chOff x="5419017" y="2409271"/>
            <a:chExt cx="900000" cy="756000"/>
          </a:xfrm>
        </p:grpSpPr>
        <p:sp>
          <p:nvSpPr>
            <p:cNvPr id="5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463042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3" name="図 2">
            <a:extLst>
              <a:ext uri="{FF2B5EF4-FFF2-40B4-BE49-F238E27FC236}">
                <a16:creationId xmlns:a16="http://schemas.microsoft.com/office/drawing/2014/main" id="{612BB570-9851-472A-B437-9D750C7685A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06" y="376670"/>
            <a:ext cx="795528" cy="67665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8F93D2DF-B6D5-4DB4-BCDE-001C3A5C0AA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271" y="272035"/>
            <a:ext cx="744402" cy="86179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707A283-8BFD-4233-9B77-74AF3A52FA8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291" y="5330725"/>
            <a:ext cx="507987" cy="599105"/>
          </a:xfrm>
          <a:prstGeom prst="rect">
            <a:avLst/>
          </a:prstGeom>
        </p:spPr>
      </p:pic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CF385BA-2567-42C4-A226-CA0CB636DAA0}"/>
              </a:ext>
            </a:extLst>
          </p:cNvPr>
          <p:cNvGrpSpPr/>
          <p:nvPr/>
        </p:nvGrpSpPr>
        <p:grpSpPr>
          <a:xfrm>
            <a:off x="5554044" y="3241783"/>
            <a:ext cx="546750" cy="567000"/>
            <a:chOff x="3156775" y="2410504"/>
            <a:chExt cx="729000" cy="756000"/>
          </a:xfrm>
        </p:grpSpPr>
        <p:sp>
          <p:nvSpPr>
            <p:cNvPr id="60" name="角丸四角形 30">
              <a:extLst>
                <a:ext uri="{FF2B5EF4-FFF2-40B4-BE49-F238E27FC236}">
                  <a16:creationId xmlns:a16="http://schemas.microsoft.com/office/drawing/2014/main" id="{23B80CB6-1000-4266-8DEF-F5338606EA9F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A7E67D92-D493-4762-BB6C-E06658D43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4AA82DFE-E37C-42F1-909B-8C38728143AC}"/>
              </a:ext>
            </a:extLst>
          </p:cNvPr>
          <p:cNvGrpSpPr/>
          <p:nvPr/>
        </p:nvGrpSpPr>
        <p:grpSpPr>
          <a:xfrm>
            <a:off x="5535596" y="3924299"/>
            <a:ext cx="546750" cy="567000"/>
            <a:chOff x="3156775" y="2410504"/>
            <a:chExt cx="729000" cy="756000"/>
          </a:xfrm>
        </p:grpSpPr>
        <p:sp>
          <p:nvSpPr>
            <p:cNvPr id="63" name="角丸四角形 39">
              <a:extLst>
                <a:ext uri="{FF2B5EF4-FFF2-40B4-BE49-F238E27FC236}">
                  <a16:creationId xmlns:a16="http://schemas.microsoft.com/office/drawing/2014/main" id="{B6595820-C1C6-49F7-B70B-60E87C34994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4" name="図 63">
              <a:extLst>
                <a:ext uri="{FF2B5EF4-FFF2-40B4-BE49-F238E27FC236}">
                  <a16:creationId xmlns:a16="http://schemas.microsoft.com/office/drawing/2014/main" id="{445F50CE-7804-49BB-9AB7-7D23B4CF46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6774EEA5-6F91-4D94-B162-D3F989E0ED1B}"/>
              </a:ext>
            </a:extLst>
          </p:cNvPr>
          <p:cNvGrpSpPr/>
          <p:nvPr/>
        </p:nvGrpSpPr>
        <p:grpSpPr>
          <a:xfrm>
            <a:off x="4440116" y="4630438"/>
            <a:ext cx="546750" cy="567000"/>
            <a:chOff x="3156775" y="2410504"/>
            <a:chExt cx="729000" cy="756000"/>
          </a:xfrm>
        </p:grpSpPr>
        <p:sp>
          <p:nvSpPr>
            <p:cNvPr id="69" name="角丸四角形 39">
              <a:extLst>
                <a:ext uri="{FF2B5EF4-FFF2-40B4-BE49-F238E27FC236}">
                  <a16:creationId xmlns:a16="http://schemas.microsoft.com/office/drawing/2014/main" id="{5B6B25D2-A028-40DC-933D-663C70C49A0D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70" name="図 69">
              <a:extLst>
                <a:ext uri="{FF2B5EF4-FFF2-40B4-BE49-F238E27FC236}">
                  <a16:creationId xmlns:a16="http://schemas.microsoft.com/office/drawing/2014/main" id="{0E36896C-C1B1-43D2-81AA-F40EB337F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2229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109060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 flip="none" rotWithShape="1">
            <a:gsLst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0">
                <a:schemeClr val="accent5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414909" y="1287739"/>
            <a:ext cx="1207235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６月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687026"/>
              </p:ext>
            </p:extLst>
          </p:nvPr>
        </p:nvGraphicFramePr>
        <p:xfrm>
          <a:off x="591324" y="2169097"/>
          <a:ext cx="5600755" cy="380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51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14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開園記念日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２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５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７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８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９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１２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振替休業日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１３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１４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１５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１６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２０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２１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２２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２３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２７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２８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２９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３０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64123" y="187567"/>
            <a:ext cx="6516000" cy="9296516"/>
          </a:xfrm>
          <a:prstGeom prst="rect">
            <a:avLst/>
          </a:prstGeom>
          <a:noFill/>
          <a:ln w="38100"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872930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40325" y="7620822"/>
            <a:ext cx="4363596" cy="1671620"/>
            <a:chOff x="1312399" y="7369668"/>
            <a:chExt cx="4363596" cy="1671620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36933" y="7369668"/>
              <a:ext cx="3770380" cy="823340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312399" y="8331339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377048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7524" y="8353614"/>
              <a:ext cx="667189" cy="667189"/>
            </a:xfrm>
            <a:prstGeom prst="rect">
              <a:avLst/>
            </a:prstGeom>
          </p:spPr>
        </p:pic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566280" y="3941833"/>
            <a:ext cx="546750" cy="567000"/>
            <a:chOff x="3156775" y="2410504"/>
            <a:chExt cx="729000" cy="756000"/>
          </a:xfrm>
        </p:grpSpPr>
        <p:sp>
          <p:nvSpPr>
            <p:cNvPr id="31" name="角丸四角形 30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33" name="グループ化 32"/>
          <p:cNvGrpSpPr/>
          <p:nvPr/>
        </p:nvGrpSpPr>
        <p:grpSpPr>
          <a:xfrm>
            <a:off x="3174901" y="5338722"/>
            <a:ext cx="675000" cy="567000"/>
            <a:chOff x="5591239" y="4576080"/>
            <a:chExt cx="675000" cy="567000"/>
          </a:xfrm>
        </p:grpSpPr>
        <p:sp>
          <p:nvSpPr>
            <p:cNvPr id="34" name="角丸四角形 33"/>
            <p:cNvSpPr/>
            <p:nvPr/>
          </p:nvSpPr>
          <p:spPr>
            <a:xfrm>
              <a:off x="5591239" y="4576080"/>
              <a:ext cx="675000" cy="567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0986" y="4592111"/>
              <a:ext cx="576555" cy="533847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3297007" y="3961961"/>
            <a:ext cx="546750" cy="567000"/>
            <a:chOff x="3156775" y="2410504"/>
            <a:chExt cx="729000" cy="756000"/>
          </a:xfrm>
        </p:grpSpPr>
        <p:sp>
          <p:nvSpPr>
            <p:cNvPr id="40" name="角丸四角形 3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5394" y="3254715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524544" y="2565673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053924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2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935898" y="6053925"/>
            <a:ext cx="2470453" cy="139539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施設開放＋お楽しみ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1200695" y="6477256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011997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052727" y="6477256"/>
            <a:ext cx="2237236" cy="350841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052727" y="6867228"/>
            <a:ext cx="2237236" cy="504000"/>
          </a:xfrm>
          <a:prstGeom prst="rect">
            <a:avLst/>
          </a:prstGeom>
          <a:solidFill>
            <a:schemeClr val="bg1"/>
          </a:solidFill>
          <a:ln w="6350">
            <a:solidFill>
              <a:srgbClr val="FF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10:30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製作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203089" y="6479620"/>
            <a:ext cx="675000" cy="567000"/>
            <a:chOff x="5419017" y="2409271"/>
            <a:chExt cx="900000" cy="756000"/>
          </a:xfrm>
        </p:grpSpPr>
        <p:sp>
          <p:nvSpPr>
            <p:cNvPr id="5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463042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4" name="図 3">
            <a:extLst>
              <a:ext uri="{FF2B5EF4-FFF2-40B4-BE49-F238E27FC236}">
                <a16:creationId xmlns:a16="http://schemas.microsoft.com/office/drawing/2014/main" id="{094DC423-5C7D-4EEC-894C-535625119E4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79" y="270064"/>
            <a:ext cx="722728" cy="803031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06797B99-EC21-4B9F-B7AA-974B1C294E7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1509" y="2628854"/>
            <a:ext cx="827359" cy="429529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ADA7B251-1885-4D19-91AA-DD8208B00ED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265" y="328537"/>
            <a:ext cx="515734" cy="878412"/>
          </a:xfrm>
          <a:prstGeom prst="rect">
            <a:avLst/>
          </a:prstGeom>
        </p:spPr>
      </p:pic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D663C24-0AFE-440D-AF93-60C955CA9E62}"/>
              </a:ext>
            </a:extLst>
          </p:cNvPr>
          <p:cNvGrpSpPr/>
          <p:nvPr/>
        </p:nvGrpSpPr>
        <p:grpSpPr>
          <a:xfrm>
            <a:off x="5561783" y="3253753"/>
            <a:ext cx="546750" cy="567000"/>
            <a:chOff x="3156775" y="2410504"/>
            <a:chExt cx="729000" cy="756000"/>
          </a:xfrm>
        </p:grpSpPr>
        <p:sp>
          <p:nvSpPr>
            <p:cNvPr id="60" name="角丸四角形 48">
              <a:extLst>
                <a:ext uri="{FF2B5EF4-FFF2-40B4-BE49-F238E27FC236}">
                  <a16:creationId xmlns:a16="http://schemas.microsoft.com/office/drawing/2014/main" id="{F227F597-D687-453D-9525-CE0F2EF87362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926448AB-B009-4324-8693-66C5BE1CC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34246BFB-BFFE-4955-BCD6-66D854377A97}"/>
              </a:ext>
            </a:extLst>
          </p:cNvPr>
          <p:cNvGrpSpPr/>
          <p:nvPr/>
        </p:nvGrpSpPr>
        <p:grpSpPr>
          <a:xfrm>
            <a:off x="1080269" y="5334841"/>
            <a:ext cx="546750" cy="567000"/>
            <a:chOff x="3156775" y="2410504"/>
            <a:chExt cx="729000" cy="756000"/>
          </a:xfrm>
        </p:grpSpPr>
        <p:sp>
          <p:nvSpPr>
            <p:cNvPr id="63" name="角丸四角形 30">
              <a:extLst>
                <a:ext uri="{FF2B5EF4-FFF2-40B4-BE49-F238E27FC236}">
                  <a16:creationId xmlns:a16="http://schemas.microsoft.com/office/drawing/2014/main" id="{95D993CE-37FA-4D97-9FD6-7EDB0DD1DA42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4" name="図 63">
              <a:extLst>
                <a:ext uri="{FF2B5EF4-FFF2-40B4-BE49-F238E27FC236}">
                  <a16:creationId xmlns:a16="http://schemas.microsoft.com/office/drawing/2014/main" id="{A3F4ADA1-4FA0-42ED-9CD7-C4C4B42DD0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97FE56BA-084D-45AE-BA52-16DA24AFDC8A}"/>
              </a:ext>
            </a:extLst>
          </p:cNvPr>
          <p:cNvGrpSpPr/>
          <p:nvPr/>
        </p:nvGrpSpPr>
        <p:grpSpPr>
          <a:xfrm>
            <a:off x="1081061" y="4645749"/>
            <a:ext cx="546750" cy="567000"/>
            <a:chOff x="3156775" y="2410504"/>
            <a:chExt cx="729000" cy="756000"/>
          </a:xfrm>
        </p:grpSpPr>
        <p:sp>
          <p:nvSpPr>
            <p:cNvPr id="66" name="角丸四角形 30">
              <a:extLst>
                <a:ext uri="{FF2B5EF4-FFF2-40B4-BE49-F238E27FC236}">
                  <a16:creationId xmlns:a16="http://schemas.microsoft.com/office/drawing/2014/main" id="{FD407DF7-3F68-49C5-B217-99F53AB8C6CC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7" name="図 66">
              <a:extLst>
                <a:ext uri="{FF2B5EF4-FFF2-40B4-BE49-F238E27FC236}">
                  <a16:creationId xmlns:a16="http://schemas.microsoft.com/office/drawing/2014/main" id="{6312F932-D0D7-4DE7-B2C3-6CBC70A4B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6791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018527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 flip="none" rotWithShape="1">
            <a:gsLst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0">
                <a:srgbClr val="E9A5D2"/>
              </a:gs>
              <a:gs pos="100000">
                <a:srgbClr val="E9A5D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414909" y="1251528"/>
            <a:ext cx="1207235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７月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971436"/>
              </p:ext>
            </p:extLst>
          </p:nvPr>
        </p:nvGraphicFramePr>
        <p:xfrm>
          <a:off x="591324" y="2169097"/>
          <a:ext cx="5600755" cy="380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51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14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４</a:t>
                      </a: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５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６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７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１０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振替休業日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１１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１２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１３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１４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１７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海の日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１８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２０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２１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幼稚園夏休み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２４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２５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２７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２８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３１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71000" y="183000"/>
            <a:ext cx="6516000" cy="934383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872930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09903" y="7626730"/>
            <a:ext cx="4363596" cy="1740889"/>
            <a:chOff x="1240325" y="7369668"/>
            <a:chExt cx="4363596" cy="1740889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36933" y="7369668"/>
              <a:ext cx="3770380" cy="844272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240325" y="8400608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440111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7524" y="8429604"/>
              <a:ext cx="667189" cy="667189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536301" y="3234981"/>
            <a:ext cx="546750" cy="567000"/>
            <a:chOff x="3156775" y="2410504"/>
            <a:chExt cx="729000" cy="756000"/>
          </a:xfrm>
        </p:grpSpPr>
        <p:sp>
          <p:nvSpPr>
            <p:cNvPr id="40" name="角丸四角形 3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936528" y="2580369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3277738" y="3240535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053924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2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811296" y="6109573"/>
            <a:ext cx="2470453" cy="139539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ja-JP" altLang="en-US" sz="1050" b="1" dirty="0"/>
              <a:t>　</a:t>
            </a:r>
            <a:r>
              <a:rPr lang="ja-JP" altLang="en-US" sz="1400" b="1" dirty="0"/>
              <a:t>７月は、にこにこクラブはありません。</a:t>
            </a:r>
            <a:endParaRPr lang="en-US" altLang="ja-JP" sz="1400" b="1" dirty="0"/>
          </a:p>
          <a:p>
            <a:endParaRPr lang="en-US" altLang="ja-JP" sz="1400" b="1" dirty="0"/>
          </a:p>
          <a:p>
            <a:r>
              <a:rPr lang="ja-JP" altLang="en-US" sz="1050" b="1" dirty="0"/>
              <a:t>　</a:t>
            </a:r>
            <a:r>
              <a:rPr lang="ja-JP" altLang="en-US" sz="1400" b="1" dirty="0"/>
              <a:t>９月を楽しみにしていてください</a:t>
            </a:r>
            <a:r>
              <a:rPr lang="ja-JP" altLang="en-US" sz="1050" b="1" dirty="0"/>
              <a:t>。</a:t>
            </a:r>
            <a:endParaRPr lang="en-US" altLang="ja-JP" sz="1050" b="1" dirty="0"/>
          </a:p>
        </p:txBody>
      </p:sp>
      <p:sp>
        <p:nvSpPr>
          <p:cNvPr id="43" name="正方形/長方形 42"/>
          <p:cNvSpPr/>
          <p:nvPr/>
        </p:nvSpPr>
        <p:spPr>
          <a:xfrm>
            <a:off x="1200695" y="6477256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011997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463042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8B65E01E-3641-44ED-A52B-49DEA558E3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642" y="308766"/>
            <a:ext cx="856392" cy="89779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536D824-B271-47F5-BEAE-6C61EBFC97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48" y="379161"/>
            <a:ext cx="746712" cy="721995"/>
          </a:xfrm>
          <a:prstGeom prst="rect">
            <a:avLst/>
          </a:prstGeom>
        </p:spPr>
      </p:pic>
      <p:cxnSp>
        <p:nvCxnSpPr>
          <p:cNvPr id="59" name="直線矢印コネクタ 58">
            <a:extLst>
              <a:ext uri="{FF2B5EF4-FFF2-40B4-BE49-F238E27FC236}">
                <a16:creationId xmlns:a16="http://schemas.microsoft.com/office/drawing/2014/main" id="{FE7117BB-9F95-4E11-AB8E-23B5178B3C8D}"/>
              </a:ext>
            </a:extLst>
          </p:cNvPr>
          <p:cNvCxnSpPr>
            <a:cxnSpLocks/>
          </p:cNvCxnSpPr>
          <p:nvPr/>
        </p:nvCxnSpPr>
        <p:spPr>
          <a:xfrm>
            <a:off x="774346" y="5650113"/>
            <a:ext cx="84310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10ECD664-DEF6-40C2-AD64-FEB1BDE7FE0F}"/>
              </a:ext>
            </a:extLst>
          </p:cNvPr>
          <p:cNvCxnSpPr/>
          <p:nvPr/>
        </p:nvCxnSpPr>
        <p:spPr>
          <a:xfrm>
            <a:off x="751436" y="4934137"/>
            <a:ext cx="533161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図 20">
            <a:extLst>
              <a:ext uri="{FF2B5EF4-FFF2-40B4-BE49-F238E27FC236}">
                <a16:creationId xmlns:a16="http://schemas.microsoft.com/office/drawing/2014/main" id="{2C66E573-E155-4D3A-9BB5-2E37252039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824" y="5321894"/>
            <a:ext cx="752033" cy="62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96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018527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 flip="none" rotWithShape="1">
            <a:gsLst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27438">
                <a:srgbClr val="FFFFFF"/>
              </a:gs>
              <a:gs pos="72000">
                <a:schemeClr val="bg1"/>
              </a:gs>
              <a:gs pos="0">
                <a:srgbClr val="FFFF00"/>
              </a:gs>
              <a:gs pos="100000">
                <a:srgbClr val="FFFF0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414909" y="1251525"/>
            <a:ext cx="1207235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９月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743830"/>
              </p:ext>
            </p:extLst>
          </p:nvPr>
        </p:nvGraphicFramePr>
        <p:xfrm>
          <a:off x="591324" y="2169097"/>
          <a:ext cx="5600755" cy="380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51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14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１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４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５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７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８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１１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１２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１３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１４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１５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１８</a:t>
                      </a:r>
                      <a:endParaRPr kumimoji="1" lang="en-US" altLang="ja-JP" sz="1100" dirty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敬老の日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２０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２１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２２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２５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２７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２８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２９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64123" y="187567"/>
            <a:ext cx="6516000" cy="9296516"/>
          </a:xfrm>
          <a:prstGeom prst="rect">
            <a:avLst/>
          </a:prstGeom>
          <a:noFill/>
          <a:ln w="38100">
            <a:solidFill>
              <a:srgbClr val="ED7C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872930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09903" y="7637240"/>
            <a:ext cx="4363596" cy="1635785"/>
            <a:chOff x="1240325" y="7369668"/>
            <a:chExt cx="4363596" cy="1635785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36933" y="7369668"/>
              <a:ext cx="3770380" cy="764230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240325" y="8295504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313987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7524" y="8324500"/>
              <a:ext cx="667189" cy="667189"/>
            </a:xfrm>
            <a:prstGeom prst="rect">
              <a:avLst/>
            </a:prstGeom>
          </p:spPr>
        </p:pic>
      </p:grpSp>
      <p:grpSp>
        <p:nvGrpSpPr>
          <p:cNvPr id="33" name="グループ化 32"/>
          <p:cNvGrpSpPr/>
          <p:nvPr/>
        </p:nvGrpSpPr>
        <p:grpSpPr>
          <a:xfrm>
            <a:off x="3159375" y="5334032"/>
            <a:ext cx="675000" cy="567000"/>
            <a:chOff x="5591239" y="4576080"/>
            <a:chExt cx="675000" cy="567000"/>
          </a:xfrm>
        </p:grpSpPr>
        <p:sp>
          <p:nvSpPr>
            <p:cNvPr id="34" name="角丸四角形 33"/>
            <p:cNvSpPr/>
            <p:nvPr/>
          </p:nvSpPr>
          <p:spPr>
            <a:xfrm>
              <a:off x="5591239" y="4576080"/>
              <a:ext cx="675000" cy="567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0986" y="4592111"/>
              <a:ext cx="576555" cy="533847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2071965" y="4669500"/>
            <a:ext cx="546750" cy="567000"/>
            <a:chOff x="3156775" y="2410504"/>
            <a:chExt cx="729000" cy="756000"/>
          </a:xfrm>
        </p:grpSpPr>
        <p:sp>
          <p:nvSpPr>
            <p:cNvPr id="40" name="角丸四角形 3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0701" y="3254169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460882" y="3268865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053924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2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935898" y="6053925"/>
            <a:ext cx="2470453" cy="139539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施設開放＋お楽しみ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1200695" y="6477256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011997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052727" y="6477256"/>
            <a:ext cx="2237236" cy="350841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052727" y="6867228"/>
            <a:ext cx="2237236" cy="504000"/>
          </a:xfrm>
          <a:prstGeom prst="rect">
            <a:avLst/>
          </a:prstGeom>
          <a:solidFill>
            <a:schemeClr val="bg1"/>
          </a:solidFill>
          <a:ln w="6350">
            <a:solidFill>
              <a:srgbClr val="FF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10:30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製作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203089" y="6479620"/>
            <a:ext cx="675000" cy="567000"/>
            <a:chOff x="5419017" y="2409271"/>
            <a:chExt cx="900000" cy="756000"/>
          </a:xfrm>
        </p:grpSpPr>
        <p:sp>
          <p:nvSpPr>
            <p:cNvPr id="5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463042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3" name="図 2">
            <a:extLst>
              <a:ext uri="{FF2B5EF4-FFF2-40B4-BE49-F238E27FC236}">
                <a16:creationId xmlns:a16="http://schemas.microsoft.com/office/drawing/2014/main" id="{5E7D1546-6714-40FE-BEFC-8B536A4207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270" y="386187"/>
            <a:ext cx="751276" cy="77278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F37C37FB-F6C4-49CF-9A54-29D58ED1660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653" y="310146"/>
            <a:ext cx="735117" cy="78877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A5980700-CC32-4800-AFCD-A766F1CF41C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2930" y="2531220"/>
            <a:ext cx="745785" cy="627029"/>
          </a:xfrm>
          <a:prstGeom prst="rect">
            <a:avLst/>
          </a:prstGeom>
        </p:spPr>
      </p:pic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899BCC32-65DB-4215-A719-462032A70356}"/>
              </a:ext>
            </a:extLst>
          </p:cNvPr>
          <p:cNvGrpSpPr/>
          <p:nvPr/>
        </p:nvGrpSpPr>
        <p:grpSpPr>
          <a:xfrm>
            <a:off x="5481982" y="4663433"/>
            <a:ext cx="546750" cy="567000"/>
            <a:chOff x="3156775" y="2410504"/>
            <a:chExt cx="729000" cy="756000"/>
          </a:xfrm>
        </p:grpSpPr>
        <p:sp>
          <p:nvSpPr>
            <p:cNvPr id="60" name="角丸四角形 48">
              <a:extLst>
                <a:ext uri="{FF2B5EF4-FFF2-40B4-BE49-F238E27FC236}">
                  <a16:creationId xmlns:a16="http://schemas.microsoft.com/office/drawing/2014/main" id="{E8E971FE-D0CD-4E15-9796-B5847F821CD7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F3130B2A-95E0-4C37-92C3-40C8D67195C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E3627F0F-C977-4DA2-956E-307E3F6587DB}"/>
              </a:ext>
            </a:extLst>
          </p:cNvPr>
          <p:cNvGrpSpPr/>
          <p:nvPr/>
        </p:nvGrpSpPr>
        <p:grpSpPr>
          <a:xfrm>
            <a:off x="1088807" y="5377040"/>
            <a:ext cx="546750" cy="567000"/>
            <a:chOff x="3156775" y="2410504"/>
            <a:chExt cx="729000" cy="756000"/>
          </a:xfrm>
        </p:grpSpPr>
        <p:sp>
          <p:nvSpPr>
            <p:cNvPr id="63" name="角丸四角形 48">
              <a:extLst>
                <a:ext uri="{FF2B5EF4-FFF2-40B4-BE49-F238E27FC236}">
                  <a16:creationId xmlns:a16="http://schemas.microsoft.com/office/drawing/2014/main" id="{0993C6A2-BE40-449B-8C15-ED8DB8ADE34F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4" name="図 63">
              <a:extLst>
                <a:ext uri="{FF2B5EF4-FFF2-40B4-BE49-F238E27FC236}">
                  <a16:creationId xmlns:a16="http://schemas.microsoft.com/office/drawing/2014/main" id="{32E83E36-B46E-453C-A224-FB7F6B211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7E00C674-2C2D-4842-8B88-1A1BA39045BF}"/>
              </a:ext>
            </a:extLst>
          </p:cNvPr>
          <p:cNvGrpSpPr/>
          <p:nvPr/>
        </p:nvGrpSpPr>
        <p:grpSpPr>
          <a:xfrm>
            <a:off x="5481982" y="3924693"/>
            <a:ext cx="546750" cy="567000"/>
            <a:chOff x="3156775" y="2410504"/>
            <a:chExt cx="729000" cy="756000"/>
          </a:xfrm>
        </p:grpSpPr>
        <p:sp>
          <p:nvSpPr>
            <p:cNvPr id="66" name="角丸四角形 48">
              <a:extLst>
                <a:ext uri="{FF2B5EF4-FFF2-40B4-BE49-F238E27FC236}">
                  <a16:creationId xmlns:a16="http://schemas.microsoft.com/office/drawing/2014/main" id="{B462C605-F142-465F-8E79-112C0CBCF03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7" name="図 66">
              <a:extLst>
                <a:ext uri="{FF2B5EF4-FFF2-40B4-BE49-F238E27FC236}">
                  <a16:creationId xmlns:a16="http://schemas.microsoft.com/office/drawing/2014/main" id="{84F16BC4-1859-4409-B7DF-B243843162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7969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018527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 flip="none" rotWithShape="1">
            <a:gsLst>
              <a:gs pos="21000">
                <a:schemeClr val="bg1"/>
              </a:gs>
              <a:gs pos="21000">
                <a:srgbClr val="D2987A"/>
              </a:gs>
              <a:gs pos="21000">
                <a:srgbClr val="FFC489"/>
              </a:gs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27438">
                <a:srgbClr val="FFFFFF"/>
              </a:gs>
              <a:gs pos="72000">
                <a:schemeClr val="bg1"/>
              </a:gs>
              <a:gs pos="0">
                <a:srgbClr val="FFC993"/>
              </a:gs>
              <a:gs pos="99000">
                <a:srgbClr val="FFC99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342483" y="1233421"/>
            <a:ext cx="1402444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１０月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576550"/>
              </p:ext>
            </p:extLst>
          </p:nvPr>
        </p:nvGraphicFramePr>
        <p:xfrm>
          <a:off x="399672" y="1958570"/>
          <a:ext cx="6097380" cy="43249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6230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016230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016230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016230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016230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  <a:gridCol w="1016230">
                  <a:extLst>
                    <a:ext uri="{9D8B030D-6E8A-4147-A177-3AD203B41FA5}">
                      <a16:colId xmlns:a16="http://schemas.microsoft.com/office/drawing/2014/main" val="187031860"/>
                    </a:ext>
                  </a:extLst>
                </a:gridCol>
              </a:tblGrid>
              <a:tr h="35792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土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79340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/>
                        <a:t>２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</a:t>
                      </a: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４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５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６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79340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９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スポーツの日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１０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振替休業日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１１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１２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１３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793402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１６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１７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１８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２０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793402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２３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２４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２５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２７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793402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３０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３１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64123" y="187567"/>
            <a:ext cx="6516000" cy="934080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927248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09903" y="7822655"/>
            <a:ext cx="4363596" cy="1484440"/>
            <a:chOff x="1240325" y="7565593"/>
            <a:chExt cx="4363596" cy="1484440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36933" y="7565593"/>
              <a:ext cx="3770380" cy="648683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240325" y="8337546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419091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7524" y="8366542"/>
              <a:ext cx="667189" cy="667189"/>
            </a:xfrm>
            <a:prstGeom prst="rect">
              <a:avLst/>
            </a:prstGeom>
          </p:spPr>
        </p:pic>
      </p:grpSp>
      <p:sp>
        <p:nvSpPr>
          <p:cNvPr id="34" name="角丸四角形 33"/>
          <p:cNvSpPr/>
          <p:nvPr/>
        </p:nvSpPr>
        <p:spPr>
          <a:xfrm>
            <a:off x="4734993" y="3283741"/>
            <a:ext cx="675394" cy="560483"/>
          </a:xfrm>
          <a:prstGeom prst="roundRect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013" dirty="0"/>
              <a:t>幼稚園説明会</a:t>
            </a:r>
            <a:endParaRPr lang="en-US" altLang="ja-JP" sz="1013" dirty="0"/>
          </a:p>
          <a:p>
            <a:pPr algn="ctr"/>
            <a:r>
              <a:rPr lang="en-US" altLang="ja-JP" sz="600" dirty="0"/>
              <a:t>10:00</a:t>
            </a:r>
            <a:r>
              <a:rPr lang="ja-JP" altLang="en-US" sz="600" dirty="0"/>
              <a:t>～</a:t>
            </a:r>
            <a:r>
              <a:rPr lang="en-US" altLang="ja-JP" sz="600" dirty="0"/>
              <a:t>11:00</a:t>
            </a:r>
            <a:endParaRPr lang="ja-JP" altLang="en-US" sz="1013" dirty="0"/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4863637" y="4053342"/>
            <a:ext cx="546750" cy="567000"/>
            <a:chOff x="3156775" y="2410504"/>
            <a:chExt cx="729000" cy="756000"/>
          </a:xfrm>
        </p:grpSpPr>
        <p:sp>
          <p:nvSpPr>
            <p:cNvPr id="40" name="角丸四角形 3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778586" y="2420953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2873087" y="3269045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366752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2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935897" y="6815757"/>
            <a:ext cx="2470453" cy="644084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altLang="ja-JP" sz="1050" dirty="0"/>
          </a:p>
          <a:p>
            <a:pPr algn="ctr"/>
            <a:r>
              <a:rPr lang="ja-JP" altLang="en-US" sz="1050" dirty="0"/>
              <a:t>１０月はお休みです</a:t>
            </a:r>
            <a:endParaRPr lang="en-US" altLang="ja-JP" sz="1050" dirty="0"/>
          </a:p>
        </p:txBody>
      </p:sp>
      <p:sp>
        <p:nvSpPr>
          <p:cNvPr id="43" name="正方形/長方形 42"/>
          <p:cNvSpPr/>
          <p:nvPr/>
        </p:nvSpPr>
        <p:spPr>
          <a:xfrm>
            <a:off x="1200695" y="6790084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324825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r"/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161337" y="6797640"/>
            <a:ext cx="675000" cy="567000"/>
            <a:chOff x="5419017" y="2409271"/>
            <a:chExt cx="900000" cy="756000"/>
          </a:xfrm>
        </p:grpSpPr>
        <p:sp>
          <p:nvSpPr>
            <p:cNvPr id="5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775870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4" name="図 3">
            <a:extLst>
              <a:ext uri="{FF2B5EF4-FFF2-40B4-BE49-F238E27FC236}">
                <a16:creationId xmlns:a16="http://schemas.microsoft.com/office/drawing/2014/main" id="{78994BA6-9944-4B0C-865E-94D04F6A61E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29" y="377629"/>
            <a:ext cx="751276" cy="64836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0B4FF759-AD22-48B2-BC6D-22C74B2A1C0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833" y="384822"/>
            <a:ext cx="813444" cy="71306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067C586A-AB00-4BFB-AA1A-177F3AE484B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519" y="5550836"/>
            <a:ext cx="648198" cy="646252"/>
          </a:xfrm>
          <a:prstGeom prst="rect">
            <a:avLst/>
          </a:prstGeom>
        </p:spPr>
      </p:pic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4B4E17A6-7C4C-42B8-9FB7-E4EB97FC43BA}"/>
              </a:ext>
            </a:extLst>
          </p:cNvPr>
          <p:cNvGrpSpPr/>
          <p:nvPr/>
        </p:nvGrpSpPr>
        <p:grpSpPr>
          <a:xfrm>
            <a:off x="2873087" y="4801089"/>
            <a:ext cx="546750" cy="567000"/>
            <a:chOff x="3156775" y="2410504"/>
            <a:chExt cx="729000" cy="756000"/>
          </a:xfrm>
        </p:grpSpPr>
        <p:sp>
          <p:nvSpPr>
            <p:cNvPr id="60" name="角丸四角形 39">
              <a:extLst>
                <a:ext uri="{FF2B5EF4-FFF2-40B4-BE49-F238E27FC236}">
                  <a16:creationId xmlns:a16="http://schemas.microsoft.com/office/drawing/2014/main" id="{C1C5C377-44D6-4EDD-B03F-D832A91BF4FB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51B6F05E-0F43-4C76-98DC-45BBFFD01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C49CF404-F2DC-4A6A-AD4E-98DF589AF238}"/>
              </a:ext>
            </a:extLst>
          </p:cNvPr>
          <p:cNvGrpSpPr/>
          <p:nvPr/>
        </p:nvGrpSpPr>
        <p:grpSpPr>
          <a:xfrm>
            <a:off x="768376" y="5596016"/>
            <a:ext cx="546750" cy="567000"/>
            <a:chOff x="3156775" y="2410504"/>
            <a:chExt cx="729000" cy="756000"/>
          </a:xfrm>
        </p:grpSpPr>
        <p:sp>
          <p:nvSpPr>
            <p:cNvPr id="63" name="角丸四角形 39">
              <a:extLst>
                <a:ext uri="{FF2B5EF4-FFF2-40B4-BE49-F238E27FC236}">
                  <a16:creationId xmlns:a16="http://schemas.microsoft.com/office/drawing/2014/main" id="{1C53562D-7843-478E-B45D-B0BC18FD0190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4" name="図 63">
              <a:extLst>
                <a:ext uri="{FF2B5EF4-FFF2-40B4-BE49-F238E27FC236}">
                  <a16:creationId xmlns:a16="http://schemas.microsoft.com/office/drawing/2014/main" id="{71BA9757-8766-4950-80FC-4CE68350B8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68" name="角丸四角形 67"/>
          <p:cNvSpPr/>
          <p:nvPr/>
        </p:nvSpPr>
        <p:spPr>
          <a:xfrm>
            <a:off x="5655724" y="2392964"/>
            <a:ext cx="782459" cy="634044"/>
          </a:xfrm>
          <a:prstGeom prst="roundRect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013" dirty="0"/>
              <a:t>運動会</a:t>
            </a:r>
            <a:endParaRPr lang="en-US" altLang="ja-JP" sz="1013" dirty="0"/>
          </a:p>
          <a:p>
            <a:pPr algn="ctr"/>
            <a:endParaRPr lang="en-US" altLang="ja-JP" sz="200" dirty="0"/>
          </a:p>
          <a:p>
            <a:pPr algn="ctr"/>
            <a:r>
              <a:rPr lang="ja-JP" altLang="en-US" sz="600" dirty="0"/>
              <a:t>小さい子の</a:t>
            </a:r>
            <a:endParaRPr lang="en-US" altLang="ja-JP" sz="600" dirty="0"/>
          </a:p>
          <a:p>
            <a:pPr algn="ctr"/>
            <a:r>
              <a:rPr lang="ja-JP" altLang="en-US" sz="600" dirty="0"/>
              <a:t>競技もあるよ！</a:t>
            </a: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778586" y="4038646"/>
            <a:ext cx="546750" cy="567000"/>
            <a:chOff x="3156775" y="2410504"/>
            <a:chExt cx="729000" cy="756000"/>
          </a:xfrm>
        </p:grpSpPr>
        <p:sp>
          <p:nvSpPr>
            <p:cNvPr id="70" name="角丸四角形 6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71" name="図 7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73" name="角丸四角形 72"/>
          <p:cNvSpPr/>
          <p:nvPr/>
        </p:nvSpPr>
        <p:spPr>
          <a:xfrm>
            <a:off x="613611" y="4860078"/>
            <a:ext cx="818949" cy="607768"/>
          </a:xfrm>
          <a:prstGeom prst="roundRect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800" dirty="0"/>
              <a:t>移動動物園</a:t>
            </a:r>
            <a:endParaRPr lang="en-US" altLang="ja-JP" sz="600" dirty="0"/>
          </a:p>
          <a:p>
            <a:pPr algn="ctr"/>
            <a:r>
              <a:rPr lang="en-US" altLang="ja-JP" sz="600" dirty="0"/>
              <a:t>12:30</a:t>
            </a:r>
            <a:r>
              <a:rPr lang="ja-JP" altLang="en-US" sz="600" dirty="0"/>
              <a:t>～</a:t>
            </a:r>
            <a:r>
              <a:rPr lang="en-US" altLang="ja-JP" sz="600" dirty="0"/>
              <a:t>13:30</a:t>
            </a:r>
          </a:p>
          <a:p>
            <a:pPr algn="ctr"/>
            <a:r>
              <a:rPr lang="ja-JP" altLang="en-US" sz="600" dirty="0"/>
              <a:t>動物さんと遊びに来てね！</a:t>
            </a:r>
          </a:p>
        </p:txBody>
      </p:sp>
    </p:spTree>
    <p:extLst>
      <p:ext uri="{BB962C8B-B14F-4D97-AF65-F5344CB8AC3E}">
        <p14:creationId xmlns:p14="http://schemas.microsoft.com/office/powerpoint/2010/main" val="3280604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018527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 flip="none" rotWithShape="1">
            <a:gsLst>
              <a:gs pos="21000">
                <a:schemeClr val="bg1"/>
              </a:gs>
              <a:gs pos="21000">
                <a:srgbClr val="D2987A"/>
              </a:gs>
              <a:gs pos="21000">
                <a:srgbClr val="FFC489"/>
              </a:gs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27438">
                <a:srgbClr val="FFFFFF"/>
              </a:gs>
              <a:gs pos="72000">
                <a:schemeClr val="bg1"/>
              </a:gs>
              <a:gs pos="0">
                <a:srgbClr val="E3FC4A"/>
              </a:gs>
              <a:gs pos="99000">
                <a:srgbClr val="E3FC4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342483" y="1233421"/>
            <a:ext cx="1402444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１１月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162092"/>
              </p:ext>
            </p:extLst>
          </p:nvPr>
        </p:nvGraphicFramePr>
        <p:xfrm>
          <a:off x="591324" y="2169097"/>
          <a:ext cx="5600755" cy="380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51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14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２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３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文化の日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６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７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８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９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１０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１３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１４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１５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１７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２０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２１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２２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２３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勤労感謝の日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２４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２７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２８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２９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３０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64123" y="187567"/>
            <a:ext cx="6516000" cy="9399801"/>
          </a:xfrm>
          <a:prstGeom prst="rect">
            <a:avLst/>
          </a:prstGeom>
          <a:noFill/>
          <a:ln w="38100">
            <a:solidFill>
              <a:srgbClr val="3CE2D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927248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09903" y="7626730"/>
            <a:ext cx="4363596" cy="1709358"/>
            <a:chOff x="1240325" y="7369668"/>
            <a:chExt cx="4363596" cy="1709358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36933" y="7369668"/>
              <a:ext cx="3770380" cy="764230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240325" y="8369077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419093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7524" y="8398071"/>
              <a:ext cx="667189" cy="667189"/>
            </a:xfrm>
            <a:prstGeom prst="rect">
              <a:avLst/>
            </a:prstGeom>
          </p:spPr>
        </p:pic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0701" y="3961961"/>
            <a:ext cx="546750" cy="567000"/>
            <a:chOff x="3156775" y="2410504"/>
            <a:chExt cx="729000" cy="756000"/>
          </a:xfrm>
        </p:grpSpPr>
        <p:sp>
          <p:nvSpPr>
            <p:cNvPr id="31" name="角丸四角形 30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61811" y="3253195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3118326" y="2564245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053924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3" name="正方形/長方形 42"/>
          <p:cNvSpPr/>
          <p:nvPr/>
        </p:nvSpPr>
        <p:spPr>
          <a:xfrm>
            <a:off x="1200695" y="6477256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011997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203089" y="6479620"/>
            <a:ext cx="675000" cy="567000"/>
            <a:chOff x="5419017" y="2409271"/>
            <a:chExt cx="900000" cy="756000"/>
          </a:xfrm>
        </p:grpSpPr>
        <p:sp>
          <p:nvSpPr>
            <p:cNvPr id="5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463042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6" name="図 5">
            <a:extLst>
              <a:ext uri="{FF2B5EF4-FFF2-40B4-BE49-F238E27FC236}">
                <a16:creationId xmlns:a16="http://schemas.microsoft.com/office/drawing/2014/main" id="{1B7C2FB3-4BAB-4B54-8BF9-680DD0D829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985" y="5293655"/>
            <a:ext cx="485878" cy="636665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B89B1C9-5E42-44A3-AF1B-F6657EA585D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57" y="318632"/>
            <a:ext cx="542544" cy="80772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197BF4D8-6AEC-488E-8A1D-3C3ADA9656E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9516">
            <a:off x="5813763" y="514256"/>
            <a:ext cx="829056" cy="512064"/>
          </a:xfrm>
          <a:prstGeom prst="rect">
            <a:avLst/>
          </a:prstGeom>
        </p:spPr>
      </p:pic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BE6CF366-9DD5-4D35-BBD1-68F2AB82AF65}"/>
              </a:ext>
            </a:extLst>
          </p:cNvPr>
          <p:cNvGrpSpPr/>
          <p:nvPr/>
        </p:nvGrpSpPr>
        <p:grpSpPr>
          <a:xfrm>
            <a:off x="5460882" y="3956407"/>
            <a:ext cx="546750" cy="567000"/>
            <a:chOff x="3156775" y="2410504"/>
            <a:chExt cx="729000" cy="756000"/>
          </a:xfrm>
        </p:grpSpPr>
        <p:sp>
          <p:nvSpPr>
            <p:cNvPr id="60" name="角丸四角形 39">
              <a:extLst>
                <a:ext uri="{FF2B5EF4-FFF2-40B4-BE49-F238E27FC236}">
                  <a16:creationId xmlns:a16="http://schemas.microsoft.com/office/drawing/2014/main" id="{F08115E8-81FB-4165-B600-C2652DE3716D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1" name="図 60">
              <a:extLst>
                <a:ext uri="{FF2B5EF4-FFF2-40B4-BE49-F238E27FC236}">
                  <a16:creationId xmlns:a16="http://schemas.microsoft.com/office/drawing/2014/main" id="{3743BEF7-DABC-4C77-8A90-2BD78457E4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A85D611E-584A-477D-9D79-CB39B84D3883}"/>
              </a:ext>
            </a:extLst>
          </p:cNvPr>
          <p:cNvGrpSpPr/>
          <p:nvPr/>
        </p:nvGrpSpPr>
        <p:grpSpPr>
          <a:xfrm>
            <a:off x="1070701" y="4684189"/>
            <a:ext cx="546750" cy="567000"/>
            <a:chOff x="3156775" y="2410504"/>
            <a:chExt cx="729000" cy="756000"/>
          </a:xfrm>
        </p:grpSpPr>
        <p:sp>
          <p:nvSpPr>
            <p:cNvPr id="63" name="角丸四角形 39">
              <a:extLst>
                <a:ext uri="{FF2B5EF4-FFF2-40B4-BE49-F238E27FC236}">
                  <a16:creationId xmlns:a16="http://schemas.microsoft.com/office/drawing/2014/main" id="{83A753B8-9F9E-469F-BE64-FA61D3DE5972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4" name="図 63">
              <a:extLst>
                <a:ext uri="{FF2B5EF4-FFF2-40B4-BE49-F238E27FC236}">
                  <a16:creationId xmlns:a16="http://schemas.microsoft.com/office/drawing/2014/main" id="{5854FE32-AB5E-40E6-931B-28D9B7097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3643BE9-7E78-4352-85E0-D9EAFF06D0CC}"/>
              </a:ext>
            </a:extLst>
          </p:cNvPr>
          <p:cNvGrpSpPr/>
          <p:nvPr/>
        </p:nvGrpSpPr>
        <p:grpSpPr>
          <a:xfrm>
            <a:off x="1070701" y="5365217"/>
            <a:ext cx="546750" cy="567000"/>
            <a:chOff x="3156775" y="2410504"/>
            <a:chExt cx="729000" cy="756000"/>
          </a:xfrm>
        </p:grpSpPr>
        <p:sp>
          <p:nvSpPr>
            <p:cNvPr id="66" name="角丸四角形 39">
              <a:extLst>
                <a:ext uri="{FF2B5EF4-FFF2-40B4-BE49-F238E27FC236}">
                  <a16:creationId xmlns:a16="http://schemas.microsoft.com/office/drawing/2014/main" id="{68246B33-7EC8-4513-AA99-8C6F66089836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67" name="図 66">
              <a:extLst>
                <a:ext uri="{FF2B5EF4-FFF2-40B4-BE49-F238E27FC236}">
                  <a16:creationId xmlns:a16="http://schemas.microsoft.com/office/drawing/2014/main" id="{A1C4F9F6-60D1-4D3D-A68B-71212D3C6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F3D415B6-1EC6-48B2-9279-A5B25BACD4C7}"/>
              </a:ext>
            </a:extLst>
          </p:cNvPr>
          <p:cNvGrpSpPr/>
          <p:nvPr/>
        </p:nvGrpSpPr>
        <p:grpSpPr>
          <a:xfrm>
            <a:off x="4331688" y="5352386"/>
            <a:ext cx="546750" cy="567000"/>
            <a:chOff x="3156775" y="2410504"/>
            <a:chExt cx="729000" cy="756000"/>
          </a:xfrm>
        </p:grpSpPr>
        <p:sp>
          <p:nvSpPr>
            <p:cNvPr id="69" name="角丸四角形 39">
              <a:extLst>
                <a:ext uri="{FF2B5EF4-FFF2-40B4-BE49-F238E27FC236}">
                  <a16:creationId xmlns:a16="http://schemas.microsoft.com/office/drawing/2014/main" id="{B82896C9-7BD5-4A23-BD5D-CBF3798DC2F0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70" name="図 69">
              <a:extLst>
                <a:ext uri="{FF2B5EF4-FFF2-40B4-BE49-F238E27FC236}">
                  <a16:creationId xmlns:a16="http://schemas.microsoft.com/office/drawing/2014/main" id="{DA3BB9E2-3C39-4611-BE37-B1A195138C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71" name="角丸四角形吹き出し 15">
            <a:extLst>
              <a:ext uri="{FF2B5EF4-FFF2-40B4-BE49-F238E27FC236}">
                <a16:creationId xmlns:a16="http://schemas.microsoft.com/office/drawing/2014/main" id="{2EEEB029-4EEF-4CC6-BF97-2ED1FC6867EB}"/>
              </a:ext>
            </a:extLst>
          </p:cNvPr>
          <p:cNvSpPr/>
          <p:nvPr/>
        </p:nvSpPr>
        <p:spPr>
          <a:xfrm>
            <a:off x="4125985" y="6367913"/>
            <a:ext cx="2470453" cy="644084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n-US" altLang="ja-JP" sz="1050" dirty="0"/>
          </a:p>
          <a:p>
            <a:pPr algn="ctr"/>
            <a:r>
              <a:rPr lang="ja-JP" altLang="en-US" sz="1050"/>
              <a:t>１１月</a:t>
            </a:r>
            <a:r>
              <a:rPr lang="ja-JP" altLang="en-US" sz="1050" dirty="0"/>
              <a:t>はお休みです</a:t>
            </a:r>
            <a:endParaRPr lang="en-US" altLang="ja-JP" sz="1050" dirty="0"/>
          </a:p>
        </p:txBody>
      </p:sp>
    </p:spTree>
    <p:extLst>
      <p:ext uri="{BB962C8B-B14F-4D97-AF65-F5344CB8AC3E}">
        <p14:creationId xmlns:p14="http://schemas.microsoft.com/office/powerpoint/2010/main" val="4199811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054739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 flip="none" rotWithShape="1">
            <a:gsLst>
              <a:gs pos="21000">
                <a:schemeClr val="bg1"/>
              </a:gs>
              <a:gs pos="21000">
                <a:srgbClr val="D2987A"/>
              </a:gs>
              <a:gs pos="21000">
                <a:srgbClr val="FFC489"/>
              </a:gs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27438">
                <a:srgbClr val="FFFFFF"/>
              </a:gs>
              <a:gs pos="72000">
                <a:schemeClr val="bg1"/>
              </a:gs>
              <a:gs pos="0">
                <a:schemeClr val="accent1">
                  <a:lumMod val="60000"/>
                  <a:lumOff val="40000"/>
                </a:schemeClr>
              </a:gs>
              <a:gs pos="99000">
                <a:schemeClr val="accent1">
                  <a:lumMod val="60000"/>
                  <a:lumOff val="4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342483" y="1233421"/>
            <a:ext cx="1402444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１２月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4425780"/>
              </p:ext>
            </p:extLst>
          </p:nvPr>
        </p:nvGraphicFramePr>
        <p:xfrm>
          <a:off x="591324" y="2169097"/>
          <a:ext cx="5600755" cy="380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51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14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１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  <a:p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４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５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７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８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１１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１２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１３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１４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１５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１８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２０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２１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２２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２５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幼稚園冬休み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２７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２８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２９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64123" y="187567"/>
            <a:ext cx="6516000" cy="9464936"/>
          </a:xfrm>
          <a:prstGeom prst="rect">
            <a:avLst/>
          </a:prstGeom>
          <a:noFill/>
          <a:ln w="38100">
            <a:solidFill>
              <a:srgbClr val="FF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927248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09903" y="7626729"/>
            <a:ext cx="4363596" cy="1751401"/>
            <a:chOff x="1240325" y="7369667"/>
            <a:chExt cx="4363596" cy="1751401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36933" y="7369667"/>
              <a:ext cx="3770380" cy="855119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240325" y="8411119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450625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7524" y="8440116"/>
              <a:ext cx="667189" cy="667189"/>
            </a:xfrm>
            <a:prstGeom prst="rect">
              <a:avLst/>
            </a:prstGeom>
          </p:spPr>
        </p:pic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70701" y="3961961"/>
            <a:ext cx="546750" cy="567000"/>
            <a:chOff x="3156775" y="2410504"/>
            <a:chExt cx="729000" cy="756000"/>
          </a:xfrm>
        </p:grpSpPr>
        <p:sp>
          <p:nvSpPr>
            <p:cNvPr id="31" name="角丸四角形 30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33" name="グループ化 32"/>
          <p:cNvGrpSpPr/>
          <p:nvPr/>
        </p:nvGrpSpPr>
        <p:grpSpPr>
          <a:xfrm>
            <a:off x="976421" y="4668793"/>
            <a:ext cx="675000" cy="567000"/>
            <a:chOff x="5591239" y="4576080"/>
            <a:chExt cx="675000" cy="567000"/>
          </a:xfrm>
        </p:grpSpPr>
        <p:sp>
          <p:nvSpPr>
            <p:cNvPr id="34" name="角丸四角形 33"/>
            <p:cNvSpPr/>
            <p:nvPr/>
          </p:nvSpPr>
          <p:spPr>
            <a:xfrm>
              <a:off x="5591239" y="4576080"/>
              <a:ext cx="675000" cy="567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0986" y="4592111"/>
              <a:ext cx="576555" cy="533847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531472" y="3990926"/>
            <a:ext cx="546750" cy="567000"/>
            <a:chOff x="3156775" y="2410504"/>
            <a:chExt cx="729000" cy="756000"/>
          </a:xfrm>
        </p:grpSpPr>
        <p:sp>
          <p:nvSpPr>
            <p:cNvPr id="40" name="角丸四角形 3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061811" y="3253195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559488" y="2548436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053924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2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935898" y="6053925"/>
            <a:ext cx="2470453" cy="139539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施設開放＋お楽しみ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1200695" y="6477256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011997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052727" y="6477256"/>
            <a:ext cx="2237236" cy="350841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052727" y="6867228"/>
            <a:ext cx="2237236" cy="504000"/>
          </a:xfrm>
          <a:prstGeom prst="rect">
            <a:avLst/>
          </a:prstGeom>
          <a:solidFill>
            <a:schemeClr val="bg1"/>
          </a:solidFill>
          <a:ln w="6350">
            <a:solidFill>
              <a:srgbClr val="FF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10:30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製作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203089" y="6479620"/>
            <a:ext cx="675000" cy="567000"/>
            <a:chOff x="5419017" y="2409271"/>
            <a:chExt cx="900000" cy="756000"/>
          </a:xfrm>
        </p:grpSpPr>
        <p:sp>
          <p:nvSpPr>
            <p:cNvPr id="5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463042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3" name="図 2">
            <a:extLst>
              <a:ext uri="{FF2B5EF4-FFF2-40B4-BE49-F238E27FC236}">
                <a16:creationId xmlns:a16="http://schemas.microsoft.com/office/drawing/2014/main" id="{6B524886-BBF0-4516-933E-88C9F93A3AF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822" y="329488"/>
            <a:ext cx="735205" cy="84086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4168537-299A-4DFE-956B-617D9EAC847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10" y="253497"/>
            <a:ext cx="821198" cy="874677"/>
          </a:xfrm>
          <a:prstGeom prst="rect">
            <a:avLst/>
          </a:prstGeom>
        </p:spPr>
      </p:pic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657F6A53-DBC9-48A2-B0C9-59D38A3C6656}"/>
              </a:ext>
            </a:extLst>
          </p:cNvPr>
          <p:cNvCxnSpPr>
            <a:cxnSpLocks/>
          </p:cNvCxnSpPr>
          <p:nvPr/>
        </p:nvCxnSpPr>
        <p:spPr>
          <a:xfrm flipV="1">
            <a:off x="2679823" y="5558831"/>
            <a:ext cx="341941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図 16">
            <a:extLst>
              <a:ext uri="{FF2B5EF4-FFF2-40B4-BE49-F238E27FC236}">
                <a16:creationId xmlns:a16="http://schemas.microsoft.com/office/drawing/2014/main" id="{2136D554-463E-4BDC-94D4-B1AE2182146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248" y="2519309"/>
            <a:ext cx="638940" cy="638940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2C997515-30C8-493C-A582-CA143E096EA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3089" y="4654626"/>
            <a:ext cx="579170" cy="59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03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波線 7">
            <a:extLst>
              <a:ext uri="{FF2B5EF4-FFF2-40B4-BE49-F238E27FC236}">
                <a16:creationId xmlns:a16="http://schemas.microsoft.com/office/drawing/2014/main" id="{933FB570-D8DE-4EC8-A353-EF12AD8CA214}"/>
              </a:ext>
            </a:extLst>
          </p:cNvPr>
          <p:cNvSpPr/>
          <p:nvPr/>
        </p:nvSpPr>
        <p:spPr>
          <a:xfrm>
            <a:off x="1054739" y="421917"/>
            <a:ext cx="4751615" cy="636112"/>
          </a:xfrm>
          <a:prstGeom prst="wave">
            <a:avLst>
              <a:gd name="adj1" fmla="val 4799"/>
              <a:gd name="adj2" fmla="val 0"/>
            </a:avLst>
          </a:prstGeom>
          <a:gradFill flip="none" rotWithShape="1">
            <a:gsLst>
              <a:gs pos="21000">
                <a:schemeClr val="bg1"/>
              </a:gs>
              <a:gs pos="21000">
                <a:srgbClr val="D2987A"/>
              </a:gs>
              <a:gs pos="21000">
                <a:srgbClr val="FFC489"/>
              </a:gs>
              <a:gs pos="21000">
                <a:schemeClr val="bg1"/>
              </a:gs>
              <a:gs pos="81000">
                <a:schemeClr val="bg1"/>
              </a:gs>
              <a:gs pos="50000">
                <a:schemeClr val="bg1"/>
              </a:gs>
              <a:gs pos="27438">
                <a:srgbClr val="FFFFFF"/>
              </a:gs>
              <a:gs pos="72000">
                <a:schemeClr val="bg1"/>
              </a:gs>
              <a:gs pos="0">
                <a:srgbClr val="FF7D7D"/>
              </a:gs>
              <a:gs pos="99000">
                <a:srgbClr val="FF7D7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ARマーカー体E" panose="040B0909000000000000" pitchFamily="49" charset="-128"/>
                <a:ea typeface="ARマーカー体E" panose="040B0909000000000000" pitchFamily="49" charset="-128"/>
              </a:rPr>
              <a:t>にこにこカレンダー</a:t>
            </a:r>
          </a:p>
        </p:txBody>
      </p:sp>
      <p:sp>
        <p:nvSpPr>
          <p:cNvPr id="10" name="角丸四角形 10">
            <a:extLst>
              <a:ext uri="{FF2B5EF4-FFF2-40B4-BE49-F238E27FC236}">
                <a16:creationId xmlns:a16="http://schemas.microsoft.com/office/drawing/2014/main" id="{E62D7BAE-6D46-4B3B-9CED-313E8AC1EF14}"/>
              </a:ext>
            </a:extLst>
          </p:cNvPr>
          <p:cNvSpPr/>
          <p:nvPr/>
        </p:nvSpPr>
        <p:spPr>
          <a:xfrm>
            <a:off x="451122" y="1269633"/>
            <a:ext cx="1241876" cy="506813"/>
          </a:xfrm>
          <a:prstGeom prst="round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000" dirty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１月</a:t>
            </a: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312E809F-D2E8-454C-A39D-AF00FCC4F9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713810"/>
              </p:ext>
            </p:extLst>
          </p:nvPr>
        </p:nvGraphicFramePr>
        <p:xfrm>
          <a:off x="591324" y="2169097"/>
          <a:ext cx="5600755" cy="3804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20151">
                  <a:extLst>
                    <a:ext uri="{9D8B030D-6E8A-4147-A177-3AD203B41FA5}">
                      <a16:colId xmlns:a16="http://schemas.microsoft.com/office/drawing/2014/main" val="944164941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851768440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1426570417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207204325"/>
                    </a:ext>
                  </a:extLst>
                </a:gridCol>
                <a:gridCol w="1120151">
                  <a:extLst>
                    <a:ext uri="{9D8B030D-6E8A-4147-A177-3AD203B41FA5}">
                      <a16:colId xmlns:a16="http://schemas.microsoft.com/office/drawing/2014/main" val="909314804"/>
                    </a:ext>
                  </a:extLst>
                </a:gridCol>
              </a:tblGrid>
              <a:tr h="314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月</a:t>
                      </a:r>
                    </a:p>
                  </a:txBody>
                  <a:tcPr marL="51435" marR="51435" marT="25718" marB="25718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火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水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木</a:t>
                      </a:r>
                    </a:p>
                  </a:txBody>
                  <a:tcPr marL="51435" marR="51435" marT="25718" marB="25718"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/>
                        <a:t>金</a:t>
                      </a:r>
                    </a:p>
                  </a:txBody>
                  <a:tcPr marL="51435" marR="51435" marT="25718" marB="25718" anchor="ctr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3077240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１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幼稚園冬休み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</a:t>
                      </a: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４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５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  <a:p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6122971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chemeClr val="tx1"/>
                          </a:solidFill>
                        </a:rPr>
                        <a:t>８</a:t>
                      </a:r>
                      <a:endParaRPr kumimoji="1" lang="en-US" altLang="ja-JP" sz="11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成人の日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９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１０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１１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１２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73524825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１５</a:t>
                      </a:r>
                      <a:endParaRPr kumimoji="1" lang="en-US" altLang="ja-JP" sz="1100" dirty="0"/>
                    </a:p>
                    <a:p>
                      <a:r>
                        <a:rPr kumimoji="1" lang="ja-JP" altLang="en-US" sz="1100" dirty="0">
                          <a:solidFill>
                            <a:srgbClr val="FF0000"/>
                          </a:solidFill>
                        </a:rPr>
                        <a:t>振替休業日</a:t>
                      </a:r>
                      <a:endParaRPr kumimoji="1" lang="en-US" altLang="ja-JP" sz="110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１６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１７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１８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１９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960007274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２２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２３</a:t>
                      </a:r>
                      <a:endParaRPr kumimoji="1" lang="en-US" altLang="ja-JP" sz="1100" dirty="0"/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２４</a:t>
                      </a: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２５</a:t>
                      </a:r>
                      <a:endParaRPr kumimoji="1" lang="en-US" altLang="ja-JP" sz="1100" dirty="0"/>
                    </a:p>
                    <a:p>
                      <a:endParaRPr kumimoji="1" lang="ja-JP" alt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 marL="51435" marR="51435" marT="25718" marB="25718"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２６</a:t>
                      </a:r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11926648"/>
                  </a:ext>
                </a:extLst>
              </a:tr>
              <a:tr h="697896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２９</a:t>
                      </a:r>
                    </a:p>
                  </a:txBody>
                  <a:tcPr marL="51435" marR="51435" marT="25718" marB="25718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３０</a:t>
                      </a:r>
                      <a:endParaRPr kumimoji="1" lang="en-US" altLang="ja-JP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３１</a:t>
                      </a:r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100" dirty="0"/>
                    </a:p>
                  </a:txBody>
                  <a:tcPr marL="51435" marR="51435" marT="25718" marB="25718"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 marL="51435" marR="51435" marT="25718" marB="25718"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701704"/>
                  </a:ext>
                </a:extLst>
              </a:tr>
            </a:tbl>
          </a:graphicData>
        </a:graphic>
      </p:graphicFrame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F427437-30CD-4768-8C56-49F72E533A4D}"/>
              </a:ext>
            </a:extLst>
          </p:cNvPr>
          <p:cNvSpPr/>
          <p:nvPr/>
        </p:nvSpPr>
        <p:spPr>
          <a:xfrm>
            <a:off x="164123" y="187566"/>
            <a:ext cx="6516000" cy="9429399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85FB0FC-8F9F-49AD-91FA-BD34E6DEE857}"/>
              </a:ext>
            </a:extLst>
          </p:cNvPr>
          <p:cNvSpPr txBox="1"/>
          <p:nvPr/>
        </p:nvSpPr>
        <p:spPr>
          <a:xfrm>
            <a:off x="1927248" y="1259912"/>
            <a:ext cx="4155802" cy="55399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/>
              <a:t>湯島幼稚園では、未就園のお子さんを対象とした「にこにこタイム」と「にこにこクラブ」を行っています。</a:t>
            </a:r>
            <a:endParaRPr kumimoji="1" lang="en-US" altLang="ja-JP" sz="1000" dirty="0"/>
          </a:p>
          <a:p>
            <a:r>
              <a:rPr kumimoji="1" lang="ja-JP" altLang="en-US" sz="1000" dirty="0"/>
              <a:t>ぜひ、お気軽にご参加ください。</a:t>
            </a: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392FDE4-0117-4900-A227-0FB98595B30C}"/>
              </a:ext>
            </a:extLst>
          </p:cNvPr>
          <p:cNvGrpSpPr/>
          <p:nvPr/>
        </p:nvGrpSpPr>
        <p:grpSpPr>
          <a:xfrm>
            <a:off x="1209903" y="7626730"/>
            <a:ext cx="4363596" cy="1709358"/>
            <a:chOff x="1240325" y="7369668"/>
            <a:chExt cx="4363596" cy="1709358"/>
          </a:xfrm>
        </p:grpSpPr>
        <p:sp>
          <p:nvSpPr>
            <p:cNvPr id="26" name="メモ 7">
              <a:extLst>
                <a:ext uri="{FF2B5EF4-FFF2-40B4-BE49-F238E27FC236}">
                  <a16:creationId xmlns:a16="http://schemas.microsoft.com/office/drawing/2014/main" id="{6BE1E30B-231D-4893-A46D-A04A57D94C49}"/>
                </a:ext>
              </a:extLst>
            </p:cNvPr>
            <p:cNvSpPr/>
            <p:nvPr/>
          </p:nvSpPr>
          <p:spPr>
            <a:xfrm>
              <a:off x="1536933" y="7369668"/>
              <a:ext cx="3770380" cy="843541"/>
            </a:xfrm>
            <a:prstGeom prst="foldedCorner">
              <a:avLst>
                <a:gd name="adj" fmla="val 0"/>
              </a:avLst>
            </a:prstGeom>
            <a:ln w="19050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ja-JP" altLang="en-US" sz="1050" dirty="0"/>
                <a:t>○事前の予約は必要ありません。</a:t>
              </a:r>
              <a:endParaRPr lang="en-US" altLang="ja-JP" sz="1050" dirty="0"/>
            </a:p>
            <a:p>
              <a:r>
                <a:rPr lang="ja-JP" altLang="en-US" sz="1050" dirty="0"/>
                <a:t>○来園者表に名前を記入してください。</a:t>
              </a:r>
              <a:endParaRPr lang="en-US" altLang="ja-JP" sz="1050" dirty="0"/>
            </a:p>
            <a:p>
              <a:r>
                <a:rPr lang="ja-JP" altLang="en-US" sz="1050" dirty="0"/>
                <a:t>○親子とも室内履きをご持参ください。</a:t>
              </a:r>
              <a:endParaRPr lang="en-US" altLang="ja-JP" sz="1050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EBBEFE34-5FFD-4B3A-ADEC-5C541FB7E905}"/>
                </a:ext>
              </a:extLst>
            </p:cNvPr>
            <p:cNvSpPr/>
            <p:nvPr/>
          </p:nvSpPr>
          <p:spPr>
            <a:xfrm>
              <a:off x="1240325" y="8369077"/>
              <a:ext cx="4363596" cy="7099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AA4D8599-908E-4E12-95C6-43483A91528B}"/>
                </a:ext>
              </a:extLst>
            </p:cNvPr>
            <p:cNvSpPr txBox="1"/>
            <p:nvPr/>
          </p:nvSpPr>
          <p:spPr>
            <a:xfrm>
              <a:off x="1462982" y="8419092"/>
              <a:ext cx="3302433" cy="630942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tabLst>
                  <a:tab pos="3586163" algn="l"/>
                </a:tabLst>
              </a:pPr>
              <a:r>
                <a:rPr lang="ja-JP" altLang="en-US" sz="1400" b="1" dirty="0"/>
                <a:t>文京区立湯島幼稚園</a:t>
              </a:r>
              <a:endParaRPr lang="en-US" altLang="ja-JP" sz="1400" b="1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文京区本郷３－１０－１８（湯島総合センター内）</a:t>
              </a:r>
              <a:endParaRPr lang="en-US" altLang="ja-JP" sz="1050" dirty="0"/>
            </a:p>
            <a:p>
              <a:pPr algn="ctr">
                <a:tabLst>
                  <a:tab pos="3586163" algn="l"/>
                </a:tabLst>
              </a:pPr>
              <a:r>
                <a:rPr lang="ja-JP" altLang="en-US" sz="1050" dirty="0"/>
                <a:t>（０３）３８１４－９２４３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1CB79010-143E-47DF-B9AA-7E906D8F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7524" y="8398073"/>
              <a:ext cx="667189" cy="667189"/>
            </a:xfrm>
            <a:prstGeom prst="rect">
              <a:avLst/>
            </a:prstGeom>
          </p:spPr>
        </p:pic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1195277" y="4257949"/>
            <a:ext cx="546750" cy="567000"/>
            <a:chOff x="3156775" y="2410504"/>
            <a:chExt cx="729000" cy="756000"/>
          </a:xfrm>
        </p:grpSpPr>
        <p:sp>
          <p:nvSpPr>
            <p:cNvPr id="31" name="角丸四角形 30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2" name="図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33" name="グループ化 32"/>
          <p:cNvGrpSpPr/>
          <p:nvPr/>
        </p:nvGrpSpPr>
        <p:grpSpPr>
          <a:xfrm>
            <a:off x="5456823" y="3254715"/>
            <a:ext cx="675000" cy="567000"/>
            <a:chOff x="5591239" y="4576080"/>
            <a:chExt cx="675000" cy="567000"/>
          </a:xfrm>
        </p:grpSpPr>
        <p:sp>
          <p:nvSpPr>
            <p:cNvPr id="34" name="角丸四角形 33"/>
            <p:cNvSpPr/>
            <p:nvPr/>
          </p:nvSpPr>
          <p:spPr>
            <a:xfrm>
              <a:off x="5591239" y="4576080"/>
              <a:ext cx="675000" cy="567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35" name="図 3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0986" y="4592111"/>
              <a:ext cx="576555" cy="533847"/>
            </a:xfrm>
            <a:prstGeom prst="rect">
              <a:avLst/>
            </a:prstGeom>
          </p:spPr>
        </p:pic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3297007" y="3961961"/>
            <a:ext cx="546750" cy="567000"/>
            <a:chOff x="3156775" y="2410504"/>
            <a:chExt cx="729000" cy="756000"/>
          </a:xfrm>
        </p:grpSpPr>
        <p:sp>
          <p:nvSpPr>
            <p:cNvPr id="40" name="角丸四角形 39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1" name="図 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5520948" y="2547372"/>
            <a:ext cx="546750" cy="567000"/>
            <a:chOff x="3156775" y="2410504"/>
            <a:chExt cx="729000" cy="756000"/>
          </a:xfrm>
        </p:grpSpPr>
        <p:sp>
          <p:nvSpPr>
            <p:cNvPr id="46" name="角丸四角形 45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47" name="図 4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8C764EC0-7772-4F93-8570-FF978A8F46A9}"/>
              </a:ext>
            </a:extLst>
          </p:cNvPr>
          <p:cNvGrpSpPr/>
          <p:nvPr/>
        </p:nvGrpSpPr>
        <p:grpSpPr>
          <a:xfrm>
            <a:off x="4389531" y="3254715"/>
            <a:ext cx="546750" cy="567000"/>
            <a:chOff x="3156775" y="2410504"/>
            <a:chExt cx="729000" cy="756000"/>
          </a:xfrm>
        </p:grpSpPr>
        <p:sp>
          <p:nvSpPr>
            <p:cNvPr id="49" name="角丸四角形 48"/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0" name="図 4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sp>
        <p:nvSpPr>
          <p:cNvPr id="38" name="角丸四角形吹き出し 14">
            <a:extLst>
              <a:ext uri="{FF2B5EF4-FFF2-40B4-BE49-F238E27FC236}">
                <a16:creationId xmlns:a16="http://schemas.microsoft.com/office/drawing/2014/main" id="{41687156-EA00-4CA5-BD6E-FEC7AB02BC3D}"/>
              </a:ext>
            </a:extLst>
          </p:cNvPr>
          <p:cNvSpPr/>
          <p:nvPr/>
        </p:nvSpPr>
        <p:spPr>
          <a:xfrm>
            <a:off x="1070701" y="6053924"/>
            <a:ext cx="1918361" cy="139604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CCFFCC"/>
          </a:solidFill>
          <a:ln w="19050">
            <a:solidFill>
              <a:srgbClr val="00FF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  <a:p>
            <a:endParaRPr lang="en-US" altLang="ja-JP" sz="1050" dirty="0"/>
          </a:p>
        </p:txBody>
      </p:sp>
      <p:sp>
        <p:nvSpPr>
          <p:cNvPr id="42" name="角丸四角形吹き出し 15">
            <a:extLst>
              <a:ext uri="{FF2B5EF4-FFF2-40B4-BE49-F238E27FC236}">
                <a16:creationId xmlns:a16="http://schemas.microsoft.com/office/drawing/2014/main" id="{922EFB7D-4BEE-4A21-9310-99AAF8C67D1D}"/>
              </a:ext>
            </a:extLst>
          </p:cNvPr>
          <p:cNvSpPr/>
          <p:nvPr/>
        </p:nvSpPr>
        <p:spPr>
          <a:xfrm>
            <a:off x="3935898" y="6053925"/>
            <a:ext cx="2470453" cy="1395391"/>
          </a:xfrm>
          <a:prstGeom prst="wedgeRoundRectCallout">
            <a:avLst>
              <a:gd name="adj1" fmla="val -56220"/>
              <a:gd name="adj2" fmla="val 13026"/>
              <a:gd name="adj3" fmla="val 16667"/>
            </a:avLst>
          </a:prstGeom>
          <a:solidFill>
            <a:srgbClr val="FFCCFF"/>
          </a:solidFill>
          <a:ln w="19050">
            <a:solidFill>
              <a:srgbClr val="FF66C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ja-JP" altLang="en-US" sz="1050" b="1" dirty="0"/>
              <a:t>施設開放＋お楽しみ</a:t>
            </a:r>
            <a:endParaRPr lang="en-US" altLang="ja-JP" sz="1050" b="1" dirty="0"/>
          </a:p>
          <a:p>
            <a:pPr algn="ctr"/>
            <a:r>
              <a:rPr lang="en-US" altLang="ja-JP" sz="1050" dirty="0"/>
              <a:t>(9:30</a:t>
            </a:r>
            <a:r>
              <a:rPr lang="ja-JP" altLang="en-US" sz="1050" dirty="0"/>
              <a:t>～</a:t>
            </a:r>
            <a:r>
              <a:rPr lang="en-US" altLang="ja-JP" sz="1050" dirty="0"/>
              <a:t>11:00)</a:t>
            </a:r>
          </a:p>
        </p:txBody>
      </p:sp>
      <p:sp>
        <p:nvSpPr>
          <p:cNvPr id="43" name="正方形/長方形 42"/>
          <p:cNvSpPr/>
          <p:nvPr/>
        </p:nvSpPr>
        <p:spPr>
          <a:xfrm>
            <a:off x="1200695" y="6477256"/>
            <a:ext cx="1642208" cy="507065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1200695" y="7011997"/>
            <a:ext cx="1642208" cy="354721"/>
          </a:xfrm>
          <a:prstGeom prst="rect">
            <a:avLst/>
          </a:prstGeom>
          <a:solidFill>
            <a:schemeClr val="bg1"/>
          </a:solidFill>
          <a:ln w="6350"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10:45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052727" y="6477256"/>
            <a:ext cx="2237236" cy="350841"/>
          </a:xfrm>
          <a:prstGeom prst="rect">
            <a:avLst/>
          </a:prstGeom>
          <a:solidFill>
            <a:srgbClr val="FFFFCC"/>
          </a:solidFill>
          <a:ln w="6350"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好きな遊び</a:t>
            </a:r>
            <a:endParaRPr lang="en-US" altLang="ja-JP" sz="9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室内遊び・戸外遊び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4052727" y="6867228"/>
            <a:ext cx="2237236" cy="504000"/>
          </a:xfrm>
          <a:prstGeom prst="rect">
            <a:avLst/>
          </a:prstGeom>
          <a:solidFill>
            <a:schemeClr val="bg1"/>
          </a:solidFill>
          <a:ln w="6350">
            <a:solidFill>
              <a:srgbClr val="FF66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en-US" altLang="ja-JP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10:30</a:t>
            </a:r>
            <a:r>
              <a:rPr lang="ja-JP" altLang="en-US" sz="1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集まり</a:t>
            </a:r>
            <a:endParaRPr lang="en-US" altLang="ja-JP" sz="1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製作</a:t>
            </a:r>
            <a:endParaRPr lang="en-US" altLang="ja-JP" sz="1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r>
              <a:rPr kumimoji="1" lang="ja-JP" altLang="en-US" sz="9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紙芝居や絵本の読み聞かせ</a:t>
            </a: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F0B46B60-079C-43A3-83E7-0F9F967FBAA1}"/>
              </a:ext>
            </a:extLst>
          </p:cNvPr>
          <p:cNvGrpSpPr/>
          <p:nvPr/>
        </p:nvGrpSpPr>
        <p:grpSpPr>
          <a:xfrm>
            <a:off x="3203089" y="6479620"/>
            <a:ext cx="675000" cy="567000"/>
            <a:chOff x="5419017" y="2409271"/>
            <a:chExt cx="900000" cy="756000"/>
          </a:xfrm>
        </p:grpSpPr>
        <p:sp>
          <p:nvSpPr>
            <p:cNvPr id="54" name="角丸四角形 27">
              <a:extLst>
                <a:ext uri="{FF2B5EF4-FFF2-40B4-BE49-F238E27FC236}">
                  <a16:creationId xmlns:a16="http://schemas.microsoft.com/office/drawing/2014/main" id="{A8F7D792-35E7-46D1-8290-C517BDEFEE0F}"/>
                </a:ext>
              </a:extLst>
            </p:cNvPr>
            <p:cNvSpPr/>
            <p:nvPr/>
          </p:nvSpPr>
          <p:spPr>
            <a:xfrm>
              <a:off x="5419017" y="2409271"/>
              <a:ext cx="900000" cy="756000"/>
            </a:xfrm>
            <a:prstGeom prst="roundRect">
              <a:avLst/>
            </a:prstGeom>
            <a:ln w="28575">
              <a:solidFill>
                <a:srgbClr val="FF66CC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A9D892D5-17E6-4B80-A001-97C2C99CB9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8680" y="2430645"/>
              <a:ext cx="768740" cy="711796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0BE52F12-BD97-4507-8F4D-7B0C8B729DB2}"/>
              </a:ext>
            </a:extLst>
          </p:cNvPr>
          <p:cNvGrpSpPr/>
          <p:nvPr/>
        </p:nvGrpSpPr>
        <p:grpSpPr>
          <a:xfrm>
            <a:off x="399673" y="6463042"/>
            <a:ext cx="620435" cy="639642"/>
            <a:chOff x="3156775" y="2410504"/>
            <a:chExt cx="729000" cy="756000"/>
          </a:xfrm>
        </p:grpSpPr>
        <p:sp>
          <p:nvSpPr>
            <p:cNvPr id="57" name="角丸四角形 17">
              <a:extLst>
                <a:ext uri="{FF2B5EF4-FFF2-40B4-BE49-F238E27FC236}">
                  <a16:creationId xmlns:a16="http://schemas.microsoft.com/office/drawing/2014/main" id="{EF1933FC-20E3-499B-9207-604D14D300AE}"/>
                </a:ext>
              </a:extLst>
            </p:cNvPr>
            <p:cNvSpPr/>
            <p:nvPr/>
          </p:nvSpPr>
          <p:spPr>
            <a:xfrm>
              <a:off x="3156775" y="2410504"/>
              <a:ext cx="729000" cy="756000"/>
            </a:xfrm>
            <a:prstGeom prst="roundRect">
              <a:avLst/>
            </a:prstGeom>
            <a:ln w="28575">
              <a:solidFill>
                <a:srgbClr val="00FF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ja-JP" altLang="en-US" sz="1013"/>
            </a:p>
          </p:txBody>
        </p:sp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BDD59695-7CD5-4A92-8EDD-E784975982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7497" y="2430098"/>
              <a:ext cx="588593" cy="702000"/>
            </a:xfrm>
            <a:prstGeom prst="rect">
              <a:avLst/>
            </a:prstGeom>
          </p:spPr>
        </p:pic>
      </p:grpSp>
      <p:pic>
        <p:nvPicPr>
          <p:cNvPr id="4" name="図 3">
            <a:extLst>
              <a:ext uri="{FF2B5EF4-FFF2-40B4-BE49-F238E27FC236}">
                <a16:creationId xmlns:a16="http://schemas.microsoft.com/office/drawing/2014/main" id="{2A09C329-588F-45B8-9164-226CB22AA8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973" y="361299"/>
            <a:ext cx="743712" cy="77724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17073988-D3E6-40FB-8145-7DC30C0E8B0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697" y="365571"/>
            <a:ext cx="754115" cy="772968"/>
          </a:xfrm>
          <a:prstGeom prst="rect">
            <a:avLst/>
          </a:prstGeom>
        </p:spPr>
      </p:pic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8542867A-80C0-4584-8B3C-A6AEE5389727}"/>
              </a:ext>
            </a:extLst>
          </p:cNvPr>
          <p:cNvCxnSpPr/>
          <p:nvPr/>
        </p:nvCxnSpPr>
        <p:spPr>
          <a:xfrm>
            <a:off x="1575303" y="2780050"/>
            <a:ext cx="455652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図 61">
            <a:extLst>
              <a:ext uri="{FF2B5EF4-FFF2-40B4-BE49-F238E27FC236}">
                <a16:creationId xmlns:a16="http://schemas.microsoft.com/office/drawing/2014/main" id="{D7167CE5-78DB-4EDD-9DE2-41EE59CD992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837" y="5321315"/>
            <a:ext cx="929873" cy="607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363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1794</Words>
  <Application>Microsoft Office PowerPoint</Application>
  <PresentationFormat>A4 210 x 297 mm</PresentationFormat>
  <Paragraphs>571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9" baseType="lpstr">
      <vt:lpstr>ARマーカー体E</vt:lpstr>
      <vt:lpstr>HG丸ｺﾞｼｯｸM-PRO</vt:lpstr>
      <vt:lpstr>HG創英角ｺﾞｼｯｸUB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014湯島幼稚園 共通</dc:creator>
  <cp:lastModifiedBy>横溝　澄子</cp:lastModifiedBy>
  <cp:revision>100</cp:revision>
  <cp:lastPrinted>2023-11-01T22:38:53Z</cp:lastPrinted>
  <dcterms:created xsi:type="dcterms:W3CDTF">2022-06-09T02:17:41Z</dcterms:created>
  <dcterms:modified xsi:type="dcterms:W3CDTF">2023-11-01T22:39:18Z</dcterms:modified>
</cp:coreProperties>
</file>